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0.xml" ContentType="application/vnd.openxmlformats-officedocument.presentationml.slideLayout+xml"/>
  <Default Extension="vml" ContentType="application/vnd.openxmlformats-officedocument.vmlDrawing"/>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handoutMasterIdLst>
    <p:handoutMasterId r:id="rId23"/>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1" r:id="rId14"/>
    <p:sldId id="272" r:id="rId15"/>
    <p:sldId id="268" r:id="rId16"/>
    <p:sldId id="269" r:id="rId17"/>
    <p:sldId id="270" r:id="rId18"/>
    <p:sldId id="273" r:id="rId19"/>
    <p:sldId id="274" r:id="rId20"/>
    <p:sldId id="275" r:id="rId2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960" y="-96"/>
      </p:cViewPr>
      <p:guideLst>
        <p:guide orient="horz" pos="2160"/>
        <p:guide pos="2880"/>
      </p:guideLst>
    </p:cSldViewPr>
  </p:slideViewPr>
  <p:notesTextViewPr>
    <p:cViewPr>
      <p:scale>
        <a:sx n="100" d="100"/>
        <a:sy n="100" d="100"/>
      </p:scale>
      <p:origin x="0" y="0"/>
    </p:cViewPr>
  </p:notesTextViewPr>
  <p:notesViewPr>
    <p:cSldViewPr>
      <p:cViewPr varScale="1">
        <p:scale>
          <a:sx n="60" d="100"/>
          <a:sy n="60" d="100"/>
        </p:scale>
        <p:origin x="-2406"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A05BEDF-8785-43A5-A7FD-88B42AEF5E20}" type="datetimeFigureOut">
              <a:rPr lang="fr-FR" smtClean="0"/>
              <a:pPr/>
              <a:t>21/04/2022</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46E9BE9-3FEC-46CB-804F-172D2BA53DB2}" type="slidenum">
              <a:rPr lang="fr-FR" smtClean="0"/>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3476AA-8796-4391-AAC1-C4E16D5EB955}" type="datetimeFigureOut">
              <a:rPr lang="fr-FR" smtClean="0"/>
              <a:pPr/>
              <a:t>21/04/2022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76F095-4B30-44EA-AE90-1D660921F951}"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dirty="0" smtClean="0"/>
              <a:t>Cliquez pour modifier le style du titre</a:t>
            </a:r>
            <a:endParaRPr lang="fr-FR" dirty="0"/>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Cliquez pour modifier le style des sous-titres du masque</a:t>
            </a:r>
            <a:endParaRPr lang="fr-FR" dirty="0"/>
          </a:p>
        </p:txBody>
      </p:sp>
      <p:sp>
        <p:nvSpPr>
          <p:cNvPr id="4" name="Espace réservé de la date 3"/>
          <p:cNvSpPr>
            <a:spLocks noGrp="1"/>
          </p:cNvSpPr>
          <p:nvPr>
            <p:ph type="dt" sz="half" idx="10"/>
          </p:nvPr>
        </p:nvSpPr>
        <p:spPr/>
        <p:txBody>
          <a:bodyPr/>
          <a:lstStyle>
            <a:lvl1pPr>
              <a:defRPr/>
            </a:lvl1pPr>
          </a:lstStyle>
          <a:p>
            <a:r>
              <a:rPr lang="fr-FR" smtClean="0"/>
              <a:t>1er juin 2022</a:t>
            </a:r>
            <a:endParaRPr lang="fr-FR" dirty="0"/>
          </a:p>
        </p:txBody>
      </p:sp>
      <p:sp>
        <p:nvSpPr>
          <p:cNvPr id="5" name="Espace réservé du pied de page 4"/>
          <p:cNvSpPr>
            <a:spLocks noGrp="1"/>
          </p:cNvSpPr>
          <p:nvPr>
            <p:ph type="ftr" sz="quarter" idx="11"/>
          </p:nvPr>
        </p:nvSpPr>
        <p:spPr/>
        <p:txBody>
          <a:bodyPr/>
          <a:lstStyle/>
          <a:p>
            <a:r>
              <a:rPr lang="fr-FR" smtClean="0"/>
              <a:t>Assemblée générale Marivaux Grand Parc</a:t>
            </a:r>
            <a:endParaRPr lang="fr-FR"/>
          </a:p>
        </p:txBody>
      </p:sp>
      <p:sp>
        <p:nvSpPr>
          <p:cNvPr id="6" name="Espace réservé du numéro de diapositive 5"/>
          <p:cNvSpPr>
            <a:spLocks noGrp="1"/>
          </p:cNvSpPr>
          <p:nvPr>
            <p:ph type="sldNum" sz="quarter" idx="12"/>
          </p:nvPr>
        </p:nvSpPr>
        <p:spPr/>
        <p:txBody>
          <a:bodyPr/>
          <a:lstStyle/>
          <a:p>
            <a:fld id="{54227CE7-38A4-4B7E-8E74-E79117CF4865}"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r>
              <a:rPr lang="fr-FR" smtClean="0"/>
              <a:t>1er juin 2022</a:t>
            </a:r>
            <a:endParaRPr lang="fr-FR"/>
          </a:p>
        </p:txBody>
      </p:sp>
      <p:sp>
        <p:nvSpPr>
          <p:cNvPr id="5" name="Espace réservé du pied de page 4"/>
          <p:cNvSpPr>
            <a:spLocks noGrp="1"/>
          </p:cNvSpPr>
          <p:nvPr>
            <p:ph type="ftr" sz="quarter" idx="11"/>
          </p:nvPr>
        </p:nvSpPr>
        <p:spPr/>
        <p:txBody>
          <a:bodyPr/>
          <a:lstStyle/>
          <a:p>
            <a:r>
              <a:rPr lang="fr-FR" smtClean="0"/>
              <a:t>Assemblée générale Marivaux Grand Parc</a:t>
            </a:r>
            <a:endParaRPr lang="fr-FR"/>
          </a:p>
        </p:txBody>
      </p:sp>
      <p:sp>
        <p:nvSpPr>
          <p:cNvPr id="6" name="Espace réservé du numéro de diapositive 5"/>
          <p:cNvSpPr>
            <a:spLocks noGrp="1"/>
          </p:cNvSpPr>
          <p:nvPr>
            <p:ph type="sldNum" sz="quarter" idx="12"/>
          </p:nvPr>
        </p:nvSpPr>
        <p:spPr/>
        <p:txBody>
          <a:bodyPr/>
          <a:lstStyle/>
          <a:p>
            <a:fld id="{54227CE7-38A4-4B7E-8E74-E79117CF4865}"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10" name="Espace réservé de la date 9"/>
          <p:cNvSpPr>
            <a:spLocks noGrp="1"/>
          </p:cNvSpPr>
          <p:nvPr>
            <p:ph type="dt" sz="half" idx="10"/>
          </p:nvPr>
        </p:nvSpPr>
        <p:spPr/>
        <p:txBody>
          <a:bodyPr/>
          <a:lstStyle>
            <a:lvl1pPr>
              <a:defRPr b="1"/>
            </a:lvl1pPr>
          </a:lstStyle>
          <a:p>
            <a:r>
              <a:rPr lang="fr-FR" smtClean="0"/>
              <a:t>1er juin 2022</a:t>
            </a:r>
            <a:endParaRPr lang="fr-FR" dirty="0"/>
          </a:p>
        </p:txBody>
      </p:sp>
      <p:sp>
        <p:nvSpPr>
          <p:cNvPr id="11" name="Espace réservé du numéro de diapositive 10"/>
          <p:cNvSpPr>
            <a:spLocks noGrp="1"/>
          </p:cNvSpPr>
          <p:nvPr>
            <p:ph type="sldNum" sz="quarter" idx="11"/>
          </p:nvPr>
        </p:nvSpPr>
        <p:spPr/>
        <p:txBody>
          <a:bodyPr/>
          <a:lstStyle/>
          <a:p>
            <a:fld id="{54227CE7-38A4-4B7E-8E74-E79117CF4865}" type="slidenum">
              <a:rPr lang="fr-FR" smtClean="0"/>
              <a:pPr/>
              <a:t>‹N°›</a:t>
            </a:fld>
            <a:endParaRPr lang="fr-FR" dirty="0"/>
          </a:p>
        </p:txBody>
      </p:sp>
      <p:sp>
        <p:nvSpPr>
          <p:cNvPr id="12" name="Espace réservé du pied de page 11"/>
          <p:cNvSpPr>
            <a:spLocks noGrp="1"/>
          </p:cNvSpPr>
          <p:nvPr>
            <p:ph type="ftr" sz="quarter" idx="12"/>
          </p:nvPr>
        </p:nvSpPr>
        <p:spPr/>
        <p:txBody>
          <a:bodyPr/>
          <a:lstStyle>
            <a:lvl1pPr>
              <a:defRPr b="1"/>
            </a:lvl1pPr>
          </a:lstStyle>
          <a:p>
            <a:r>
              <a:rPr lang="fr-FR" dirty="0" smtClean="0"/>
              <a:t>Assemblée générale Marivaux Grand Parc</a:t>
            </a:r>
            <a:endParaRPr lang="fr-FR" dirty="0"/>
          </a:p>
        </p:txBody>
      </p:sp>
      <p:sp>
        <p:nvSpPr>
          <p:cNvPr id="7" name="Rectangle à coins arrondis 6"/>
          <p:cNvSpPr/>
          <p:nvPr userDrawn="1"/>
        </p:nvSpPr>
        <p:spPr>
          <a:xfrm>
            <a:off x="1691680" y="188640"/>
            <a:ext cx="5760640" cy="648072"/>
          </a:xfrm>
          <a:prstGeom prst="round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600" b="1" dirty="0" smtClean="0">
                <a:solidFill>
                  <a:schemeClr val="tx1"/>
                </a:solidFill>
              </a:rPr>
              <a:t>Droit à la prise</a:t>
            </a:r>
            <a:endParaRPr lang="fr-FR" sz="3600" b="1" dirty="0">
              <a:solidFill>
                <a:schemeClr val="tx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r>
              <a:rPr lang="fr-FR" smtClean="0"/>
              <a:t>1er juin 2022</a:t>
            </a:r>
            <a:endParaRPr lang="fr-FR" dirty="0"/>
          </a:p>
        </p:txBody>
      </p:sp>
      <p:sp>
        <p:nvSpPr>
          <p:cNvPr id="5" name="Espace réservé du pied de page 4"/>
          <p:cNvSpPr>
            <a:spLocks noGrp="1"/>
          </p:cNvSpPr>
          <p:nvPr>
            <p:ph type="ftr" sz="quarter" idx="11"/>
          </p:nvPr>
        </p:nvSpPr>
        <p:spPr/>
        <p:txBody>
          <a:bodyPr/>
          <a:lstStyle/>
          <a:p>
            <a:r>
              <a:rPr lang="fr-FR" smtClean="0"/>
              <a:t>Assemblée générale Marivaux Grand Parc</a:t>
            </a:r>
            <a:endParaRPr lang="fr-FR"/>
          </a:p>
        </p:txBody>
      </p:sp>
      <p:sp>
        <p:nvSpPr>
          <p:cNvPr id="6" name="Espace réservé du numéro de diapositive 5"/>
          <p:cNvSpPr>
            <a:spLocks noGrp="1"/>
          </p:cNvSpPr>
          <p:nvPr>
            <p:ph type="sldNum" sz="quarter" idx="12"/>
          </p:nvPr>
        </p:nvSpPr>
        <p:spPr/>
        <p:txBody>
          <a:bodyPr/>
          <a:lstStyle/>
          <a:p>
            <a:fld id="{54227CE7-38A4-4B7E-8E74-E79117CF4865}"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r>
              <a:rPr lang="fr-FR" smtClean="0"/>
              <a:t>1er juin 2022</a:t>
            </a:r>
            <a:endParaRPr lang="fr-FR"/>
          </a:p>
        </p:txBody>
      </p:sp>
      <p:sp>
        <p:nvSpPr>
          <p:cNvPr id="6" name="Espace réservé du pied de page 5"/>
          <p:cNvSpPr>
            <a:spLocks noGrp="1"/>
          </p:cNvSpPr>
          <p:nvPr>
            <p:ph type="ftr" sz="quarter" idx="11"/>
          </p:nvPr>
        </p:nvSpPr>
        <p:spPr/>
        <p:txBody>
          <a:bodyPr/>
          <a:lstStyle/>
          <a:p>
            <a:r>
              <a:rPr lang="fr-FR" smtClean="0"/>
              <a:t>Assemblée générale Marivaux Grand Parc</a:t>
            </a:r>
            <a:endParaRPr lang="fr-FR"/>
          </a:p>
        </p:txBody>
      </p:sp>
      <p:sp>
        <p:nvSpPr>
          <p:cNvPr id="7" name="Espace réservé du numéro de diapositive 6"/>
          <p:cNvSpPr>
            <a:spLocks noGrp="1"/>
          </p:cNvSpPr>
          <p:nvPr>
            <p:ph type="sldNum" sz="quarter" idx="12"/>
          </p:nvPr>
        </p:nvSpPr>
        <p:spPr/>
        <p:txBody>
          <a:bodyPr/>
          <a:lstStyle/>
          <a:p>
            <a:fld id="{54227CE7-38A4-4B7E-8E74-E79117CF4865}"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r>
              <a:rPr lang="fr-FR" smtClean="0"/>
              <a:t>1er juin 2022</a:t>
            </a:r>
            <a:endParaRPr lang="fr-FR"/>
          </a:p>
        </p:txBody>
      </p:sp>
      <p:sp>
        <p:nvSpPr>
          <p:cNvPr id="8" name="Espace réservé du pied de page 7"/>
          <p:cNvSpPr>
            <a:spLocks noGrp="1"/>
          </p:cNvSpPr>
          <p:nvPr>
            <p:ph type="ftr" sz="quarter" idx="11"/>
          </p:nvPr>
        </p:nvSpPr>
        <p:spPr/>
        <p:txBody>
          <a:bodyPr/>
          <a:lstStyle/>
          <a:p>
            <a:r>
              <a:rPr lang="fr-FR" smtClean="0"/>
              <a:t>Assemblée générale Marivaux Grand Parc</a:t>
            </a:r>
            <a:endParaRPr lang="fr-FR"/>
          </a:p>
        </p:txBody>
      </p:sp>
      <p:sp>
        <p:nvSpPr>
          <p:cNvPr id="9" name="Espace réservé du numéro de diapositive 8"/>
          <p:cNvSpPr>
            <a:spLocks noGrp="1"/>
          </p:cNvSpPr>
          <p:nvPr>
            <p:ph type="sldNum" sz="quarter" idx="12"/>
          </p:nvPr>
        </p:nvSpPr>
        <p:spPr/>
        <p:txBody>
          <a:bodyPr/>
          <a:lstStyle/>
          <a:p>
            <a:fld id="{54227CE7-38A4-4B7E-8E74-E79117CF4865}"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Cliquez pour modifier le style du titre</a:t>
            </a:r>
            <a:endParaRPr lang="fr-FR" dirty="0"/>
          </a:p>
        </p:txBody>
      </p:sp>
      <p:sp>
        <p:nvSpPr>
          <p:cNvPr id="3" name="Espace réservé de la date 2"/>
          <p:cNvSpPr>
            <a:spLocks noGrp="1"/>
          </p:cNvSpPr>
          <p:nvPr>
            <p:ph type="dt" sz="half" idx="10"/>
          </p:nvPr>
        </p:nvSpPr>
        <p:spPr/>
        <p:txBody>
          <a:bodyPr/>
          <a:lstStyle/>
          <a:p>
            <a:r>
              <a:rPr lang="fr-FR" smtClean="0"/>
              <a:t>1er juin 2022</a:t>
            </a:r>
            <a:endParaRPr lang="fr-FR"/>
          </a:p>
        </p:txBody>
      </p:sp>
      <p:sp>
        <p:nvSpPr>
          <p:cNvPr id="4" name="Espace réservé du pied de page 3"/>
          <p:cNvSpPr>
            <a:spLocks noGrp="1"/>
          </p:cNvSpPr>
          <p:nvPr>
            <p:ph type="ftr" sz="quarter" idx="11"/>
          </p:nvPr>
        </p:nvSpPr>
        <p:spPr/>
        <p:txBody>
          <a:bodyPr/>
          <a:lstStyle/>
          <a:p>
            <a:r>
              <a:rPr lang="fr-FR" smtClean="0"/>
              <a:t>Assemblée générale Marivaux Grand Parc</a:t>
            </a:r>
            <a:endParaRPr lang="fr-FR"/>
          </a:p>
        </p:txBody>
      </p:sp>
      <p:sp>
        <p:nvSpPr>
          <p:cNvPr id="5" name="Espace réservé du numéro de diapositive 4"/>
          <p:cNvSpPr>
            <a:spLocks noGrp="1"/>
          </p:cNvSpPr>
          <p:nvPr>
            <p:ph type="sldNum" sz="quarter" idx="12"/>
          </p:nvPr>
        </p:nvSpPr>
        <p:spPr/>
        <p:txBody>
          <a:bodyPr/>
          <a:lstStyle/>
          <a:p>
            <a:fld id="{54227CE7-38A4-4B7E-8E74-E79117CF486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r>
              <a:rPr lang="fr-FR" smtClean="0"/>
              <a:t>1er juin 2022</a:t>
            </a:r>
            <a:endParaRPr lang="fr-FR"/>
          </a:p>
        </p:txBody>
      </p:sp>
      <p:sp>
        <p:nvSpPr>
          <p:cNvPr id="6" name="Espace réservé du pied de page 5"/>
          <p:cNvSpPr>
            <a:spLocks noGrp="1"/>
          </p:cNvSpPr>
          <p:nvPr>
            <p:ph type="ftr" sz="quarter" idx="11"/>
          </p:nvPr>
        </p:nvSpPr>
        <p:spPr/>
        <p:txBody>
          <a:bodyPr/>
          <a:lstStyle/>
          <a:p>
            <a:r>
              <a:rPr lang="fr-FR" smtClean="0"/>
              <a:t>Assemblée générale Marivaux Grand Parc</a:t>
            </a:r>
            <a:endParaRPr lang="fr-FR"/>
          </a:p>
        </p:txBody>
      </p:sp>
      <p:sp>
        <p:nvSpPr>
          <p:cNvPr id="7" name="Espace réservé du numéro de diapositive 6"/>
          <p:cNvSpPr>
            <a:spLocks noGrp="1"/>
          </p:cNvSpPr>
          <p:nvPr>
            <p:ph type="sldNum" sz="quarter" idx="12"/>
          </p:nvPr>
        </p:nvSpPr>
        <p:spPr/>
        <p:txBody>
          <a:bodyPr/>
          <a:lstStyle/>
          <a:p>
            <a:fld id="{54227CE7-38A4-4B7E-8E74-E79117CF486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r>
              <a:rPr lang="fr-FR" smtClean="0"/>
              <a:t>1er juin 2022</a:t>
            </a:r>
            <a:endParaRPr lang="fr-FR"/>
          </a:p>
        </p:txBody>
      </p:sp>
      <p:sp>
        <p:nvSpPr>
          <p:cNvPr id="6" name="Espace réservé du pied de page 5"/>
          <p:cNvSpPr>
            <a:spLocks noGrp="1"/>
          </p:cNvSpPr>
          <p:nvPr>
            <p:ph type="ftr" sz="quarter" idx="11"/>
          </p:nvPr>
        </p:nvSpPr>
        <p:spPr/>
        <p:txBody>
          <a:bodyPr/>
          <a:lstStyle/>
          <a:p>
            <a:r>
              <a:rPr lang="fr-FR" smtClean="0"/>
              <a:t>Assemblée générale Marivaux Grand Parc</a:t>
            </a:r>
            <a:endParaRPr lang="fr-FR"/>
          </a:p>
        </p:txBody>
      </p:sp>
      <p:sp>
        <p:nvSpPr>
          <p:cNvPr id="7" name="Espace réservé du numéro de diapositive 6"/>
          <p:cNvSpPr>
            <a:spLocks noGrp="1"/>
          </p:cNvSpPr>
          <p:nvPr>
            <p:ph type="sldNum" sz="quarter" idx="12"/>
          </p:nvPr>
        </p:nvSpPr>
        <p:spPr/>
        <p:txBody>
          <a:bodyPr/>
          <a:lstStyle/>
          <a:p>
            <a:fld id="{54227CE7-38A4-4B7E-8E74-E79117CF4865}"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r>
              <a:rPr lang="fr-FR" smtClean="0"/>
              <a:t>1er juin 2022</a:t>
            </a:r>
            <a:endParaRPr lang="fr-FR"/>
          </a:p>
        </p:txBody>
      </p:sp>
      <p:sp>
        <p:nvSpPr>
          <p:cNvPr id="5" name="Espace réservé du pied de page 4"/>
          <p:cNvSpPr>
            <a:spLocks noGrp="1"/>
          </p:cNvSpPr>
          <p:nvPr>
            <p:ph type="ftr" sz="quarter" idx="11"/>
          </p:nvPr>
        </p:nvSpPr>
        <p:spPr/>
        <p:txBody>
          <a:bodyPr/>
          <a:lstStyle/>
          <a:p>
            <a:r>
              <a:rPr lang="fr-FR" smtClean="0"/>
              <a:t>Assemblée générale Marivaux Grand Parc</a:t>
            </a:r>
            <a:endParaRPr lang="fr-FR"/>
          </a:p>
        </p:txBody>
      </p:sp>
      <p:sp>
        <p:nvSpPr>
          <p:cNvPr id="6" name="Espace réservé du numéro de diapositive 5"/>
          <p:cNvSpPr>
            <a:spLocks noGrp="1"/>
          </p:cNvSpPr>
          <p:nvPr>
            <p:ph type="sldNum" sz="quarter" idx="12"/>
          </p:nvPr>
        </p:nvSpPr>
        <p:spPr/>
        <p:txBody>
          <a:bodyPr/>
          <a:lstStyle/>
          <a:p>
            <a:fld id="{54227CE7-38A4-4B7E-8E74-E79117CF4865}"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cstate="print">
            <a:lum/>
          </a:blip>
          <a:srcRect/>
          <a:tile tx="0" ty="0" sx="100000" sy="100000" flip="none" algn="tl"/>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solidFill>
              </a:defRPr>
            </a:lvl1pPr>
          </a:lstStyle>
          <a:p>
            <a:r>
              <a:rPr lang="fr-FR" smtClean="0"/>
              <a:t>1er juin 2022</a:t>
            </a:r>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solidFill>
              </a:defRPr>
            </a:lvl1pPr>
          </a:lstStyle>
          <a:p>
            <a:r>
              <a:rPr lang="fr-FR" dirty="0" smtClean="0"/>
              <a:t>Assemblée générale Marivaux Grand Parc</a:t>
            </a:r>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fld id="{54227CE7-38A4-4B7E-8E74-E79117CF4865}"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6" r:id="rId7"/>
    <p:sldLayoutId id="2147483657" r:id="rId8"/>
    <p:sldLayoutId id="2147483658" r:id="rId9"/>
    <p:sldLayoutId id="2147483659" r:id="rId10"/>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package" Target="../embeddings/Feuille_Microsoft_Office_Excel1.xls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67544" y="260648"/>
            <a:ext cx="7772400" cy="2088232"/>
          </a:xfrm>
        </p:spPr>
        <p:txBody>
          <a:bodyPr>
            <a:normAutofit fontScale="90000"/>
          </a:bodyPr>
          <a:lstStyle/>
          <a:p>
            <a:r>
              <a:rPr lang="fr-FR" b="1" dirty="0" smtClean="0"/>
              <a:t>ASSEMBLÉE GÉNÉRALE</a:t>
            </a:r>
            <a:br>
              <a:rPr lang="fr-FR" b="1" dirty="0" smtClean="0"/>
            </a:br>
            <a:r>
              <a:rPr lang="fr-FR" b="1" dirty="0" smtClean="0"/>
              <a:t>MARIVAUX GRAND PARC</a:t>
            </a:r>
            <a:br>
              <a:rPr lang="fr-FR" b="1" dirty="0" smtClean="0"/>
            </a:br>
            <a:r>
              <a:rPr lang="fr-FR" b="1" dirty="0" smtClean="0"/>
              <a:t>du 1</a:t>
            </a:r>
            <a:r>
              <a:rPr lang="fr-FR" b="1" baseline="30000" dirty="0" smtClean="0"/>
              <a:t>er</a:t>
            </a:r>
            <a:r>
              <a:rPr lang="fr-FR" b="1" dirty="0" smtClean="0"/>
              <a:t> juin 2022</a:t>
            </a:r>
            <a:endParaRPr lang="fr-FR" b="1" dirty="0"/>
          </a:p>
        </p:txBody>
      </p:sp>
      <p:sp>
        <p:nvSpPr>
          <p:cNvPr id="3" name="Sous-titre 2"/>
          <p:cNvSpPr>
            <a:spLocks noGrp="1"/>
          </p:cNvSpPr>
          <p:nvPr>
            <p:ph type="subTitle" idx="1"/>
          </p:nvPr>
        </p:nvSpPr>
        <p:spPr>
          <a:xfrm>
            <a:off x="4572000" y="3356992"/>
            <a:ext cx="4068960" cy="1440160"/>
          </a:xfrm>
          <a:ln w="38100">
            <a:solidFill>
              <a:schemeClr val="tx1"/>
            </a:solidFill>
          </a:ln>
        </p:spPr>
        <p:txBody>
          <a:bodyPr anchor="ctr" anchorCtr="0">
            <a:noAutofit/>
          </a:bodyPr>
          <a:lstStyle/>
          <a:p>
            <a:r>
              <a:rPr lang="fr-FR" sz="3600" b="1" dirty="0" smtClean="0">
                <a:solidFill>
                  <a:schemeClr val="tx1"/>
                </a:solidFill>
              </a:rPr>
              <a:t>Information sur le droit à la prise</a:t>
            </a:r>
            <a:endParaRPr lang="fr-FR" sz="3600" b="1" dirty="0">
              <a:solidFill>
                <a:schemeClr val="tx1"/>
              </a:solidFill>
            </a:endParaRPr>
          </a:p>
        </p:txBody>
      </p:sp>
      <p:pic>
        <p:nvPicPr>
          <p:cNvPr id="4" name="Image 3" descr="Nexity.jpg"/>
          <p:cNvPicPr>
            <a:picLocks noChangeAspect="1"/>
          </p:cNvPicPr>
          <p:nvPr/>
        </p:nvPicPr>
        <p:blipFill>
          <a:blip r:embed="rId2" cstate="print">
            <a:clrChange>
              <a:clrFrom>
                <a:srgbClr val="FFFFFF"/>
              </a:clrFrom>
              <a:clrTo>
                <a:srgbClr val="FFFFFF">
                  <a:alpha val="0"/>
                </a:srgbClr>
              </a:clrTo>
            </a:clrChange>
          </a:blip>
          <a:stretch>
            <a:fillRect/>
          </a:stretch>
        </p:blipFill>
        <p:spPr>
          <a:xfrm>
            <a:off x="7668344" y="404664"/>
            <a:ext cx="897508" cy="897508"/>
          </a:xfrm>
          <a:prstGeom prst="rect">
            <a:avLst/>
          </a:prstGeom>
        </p:spPr>
      </p:pic>
      <p:pic>
        <p:nvPicPr>
          <p:cNvPr id="5" name="Image 4" descr="Recharge véhicules.jpg"/>
          <p:cNvPicPr>
            <a:picLocks noChangeAspect="1"/>
          </p:cNvPicPr>
          <p:nvPr/>
        </p:nvPicPr>
        <p:blipFill>
          <a:blip r:embed="rId3" cstate="print">
            <a:clrChange>
              <a:clrFrom>
                <a:srgbClr val="FFE61A"/>
              </a:clrFrom>
              <a:clrTo>
                <a:srgbClr val="FFE61A">
                  <a:alpha val="0"/>
                </a:srgbClr>
              </a:clrTo>
            </a:clrChange>
          </a:blip>
          <a:stretch>
            <a:fillRect/>
          </a:stretch>
        </p:blipFill>
        <p:spPr>
          <a:xfrm>
            <a:off x="323528" y="2346863"/>
            <a:ext cx="3744416" cy="4337953"/>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lnSpcReduction="10000"/>
          </a:bodyPr>
          <a:lstStyle/>
          <a:p>
            <a:pPr marL="360363" lvl="2" indent="-360363" algn="just"/>
            <a:r>
              <a:rPr lang="fr-FR" dirty="0" smtClean="0"/>
              <a:t>Chaque client souscrit un abonnement tout compris (électricité, maintenance et assistance technique).</a:t>
            </a:r>
          </a:p>
          <a:p>
            <a:pPr marL="360363" lvl="2" indent="-360363" algn="just"/>
            <a:r>
              <a:rPr lang="fr-FR" dirty="0" smtClean="0"/>
              <a:t>Le coût de l’abonnement est variable et fonction des deux facteurs suivant :</a:t>
            </a:r>
          </a:p>
          <a:p>
            <a:pPr marL="720725" lvl="3" indent="-360363" algn="just">
              <a:buFont typeface="Arial" pitchFamily="34" charset="0"/>
              <a:buChar char="•"/>
            </a:pPr>
            <a:r>
              <a:rPr lang="fr-FR" dirty="0" smtClean="0"/>
              <a:t>Puissance souscrite en kW. </a:t>
            </a:r>
            <a:r>
              <a:rPr lang="fr-FR" i="1" dirty="0" smtClean="0"/>
              <a:t>(la puissance choisie est liée au temps de recharge souhaité)</a:t>
            </a:r>
          </a:p>
          <a:p>
            <a:pPr marL="720725" lvl="3" indent="-360363" algn="just">
              <a:buFont typeface="Arial" pitchFamily="34" charset="0"/>
              <a:buChar char="•"/>
            </a:pPr>
            <a:r>
              <a:rPr lang="fr-FR" dirty="0" smtClean="0"/>
              <a:t>Consommation annuelle en MWh. </a:t>
            </a:r>
            <a:r>
              <a:rPr lang="fr-FR" i="1" dirty="0" smtClean="0"/>
              <a:t>(la consommation annuelle choisie est liée au nombre de km parcourus en un an)</a:t>
            </a:r>
          </a:p>
          <a:p>
            <a:pPr marL="360363" lvl="2" indent="-360363" algn="just"/>
            <a:r>
              <a:rPr lang="fr-FR" dirty="0" smtClean="0"/>
              <a:t>Le détail des abonnements est dans le tableau suivant :</a:t>
            </a:r>
          </a:p>
          <a:p>
            <a:pPr marL="0" lvl="2" indent="0" algn="just">
              <a:spcBef>
                <a:spcPts val="1200"/>
              </a:spcBef>
              <a:buNone/>
            </a:pPr>
            <a:r>
              <a:rPr lang="fr-FR" sz="2000" i="1" u="sng" dirty="0" smtClean="0"/>
              <a:t>Les estimations sont faites sur une consommation de 14 kWh pour 100 km</a:t>
            </a:r>
          </a:p>
          <a:p>
            <a:pPr marL="0" lvl="2" indent="0" algn="just">
              <a:spcBef>
                <a:spcPts val="1200"/>
              </a:spcBef>
              <a:buNone/>
            </a:pPr>
            <a:r>
              <a:rPr lang="fr-FR" dirty="0" smtClean="0"/>
              <a:t>La durée de la convention est de 5 ans à compter de la mise en service de l’installation.</a:t>
            </a:r>
          </a:p>
          <a:p>
            <a:endParaRPr lang="fr-FR" dirty="0" smtClean="0"/>
          </a:p>
          <a:p>
            <a:pPr lvl="3"/>
            <a:endParaRPr lang="fr-FR" dirty="0" smtClean="0"/>
          </a:p>
        </p:txBody>
      </p:sp>
      <p:sp>
        <p:nvSpPr>
          <p:cNvPr id="3" name="Espace réservé de la date 2"/>
          <p:cNvSpPr>
            <a:spLocks noGrp="1"/>
          </p:cNvSpPr>
          <p:nvPr>
            <p:ph type="dt" sz="half" idx="10"/>
          </p:nvPr>
        </p:nvSpPr>
        <p:spPr/>
        <p:txBody>
          <a:bodyPr/>
          <a:lstStyle/>
          <a:p>
            <a:r>
              <a:rPr lang="fr-FR" smtClean="0"/>
              <a:t>1er juin 2022</a:t>
            </a:r>
            <a:endParaRPr lang="fr-FR" dirty="0"/>
          </a:p>
        </p:txBody>
      </p:sp>
      <p:sp>
        <p:nvSpPr>
          <p:cNvPr id="4" name="Espace réservé du numéro de diapositive 3"/>
          <p:cNvSpPr>
            <a:spLocks noGrp="1"/>
          </p:cNvSpPr>
          <p:nvPr>
            <p:ph type="sldNum" sz="quarter" idx="11"/>
          </p:nvPr>
        </p:nvSpPr>
        <p:spPr/>
        <p:txBody>
          <a:bodyPr/>
          <a:lstStyle/>
          <a:p>
            <a:fld id="{54227CE7-38A4-4B7E-8E74-E79117CF4865}" type="slidenum">
              <a:rPr lang="fr-FR" smtClean="0"/>
              <a:pPr/>
              <a:t>10</a:t>
            </a:fld>
            <a:endParaRPr lang="fr-FR" dirty="0"/>
          </a:p>
        </p:txBody>
      </p:sp>
      <p:sp>
        <p:nvSpPr>
          <p:cNvPr id="5" name="Espace réservé du pied de page 4"/>
          <p:cNvSpPr>
            <a:spLocks noGrp="1"/>
          </p:cNvSpPr>
          <p:nvPr>
            <p:ph type="ftr" sz="quarter" idx="12"/>
          </p:nvPr>
        </p:nvSpPr>
        <p:spPr/>
        <p:txBody>
          <a:bodyPr/>
          <a:lstStyle/>
          <a:p>
            <a:r>
              <a:rPr lang="fr-FR" smtClean="0"/>
              <a:t>Assemblée générale Marivaux Grand Parc</a:t>
            </a:r>
            <a:endParaRPr lang="fr-FR" dirty="0"/>
          </a:p>
        </p:txBody>
      </p:sp>
      <p:sp>
        <p:nvSpPr>
          <p:cNvPr id="6" name="ZoneTexte 5"/>
          <p:cNvSpPr txBox="1"/>
          <p:nvPr/>
        </p:nvSpPr>
        <p:spPr>
          <a:xfrm>
            <a:off x="1691680" y="1052736"/>
            <a:ext cx="5832648" cy="523220"/>
          </a:xfrm>
          <a:prstGeom prst="rect">
            <a:avLst/>
          </a:prstGeom>
          <a:noFill/>
        </p:spPr>
        <p:txBody>
          <a:bodyPr wrap="square" rtlCol="0" anchor="ctr" anchorCtr="0">
            <a:spAutoFit/>
          </a:bodyPr>
          <a:lstStyle/>
          <a:p>
            <a:pPr algn="ctr"/>
            <a:r>
              <a:rPr lang="fr-FR" sz="2800" b="1" dirty="0" smtClean="0">
                <a:solidFill>
                  <a:srgbClr val="0033CC"/>
                </a:solidFill>
              </a:rPr>
              <a:t>PROPOSITION ZEPLUG</a:t>
            </a:r>
            <a:endParaRPr lang="fr-FR" sz="2800" b="1" dirty="0">
              <a:solidFill>
                <a:srgbClr val="0033CC"/>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r>
              <a:rPr lang="fr-FR" smtClean="0"/>
              <a:t>1er juin 2022</a:t>
            </a:r>
            <a:endParaRPr lang="fr-FR" dirty="0"/>
          </a:p>
        </p:txBody>
      </p:sp>
      <p:sp>
        <p:nvSpPr>
          <p:cNvPr id="4" name="Espace réservé du numéro de diapositive 3"/>
          <p:cNvSpPr>
            <a:spLocks noGrp="1"/>
          </p:cNvSpPr>
          <p:nvPr>
            <p:ph type="sldNum" sz="quarter" idx="11"/>
          </p:nvPr>
        </p:nvSpPr>
        <p:spPr/>
        <p:txBody>
          <a:bodyPr/>
          <a:lstStyle/>
          <a:p>
            <a:fld id="{54227CE7-38A4-4B7E-8E74-E79117CF4865}" type="slidenum">
              <a:rPr lang="fr-FR" smtClean="0"/>
              <a:pPr/>
              <a:t>11</a:t>
            </a:fld>
            <a:endParaRPr lang="fr-FR" dirty="0"/>
          </a:p>
        </p:txBody>
      </p:sp>
      <p:sp>
        <p:nvSpPr>
          <p:cNvPr id="5" name="Espace réservé du pied de page 4"/>
          <p:cNvSpPr>
            <a:spLocks noGrp="1"/>
          </p:cNvSpPr>
          <p:nvPr>
            <p:ph type="ftr" sz="quarter" idx="12"/>
          </p:nvPr>
        </p:nvSpPr>
        <p:spPr/>
        <p:txBody>
          <a:bodyPr/>
          <a:lstStyle/>
          <a:p>
            <a:r>
              <a:rPr lang="fr-FR" smtClean="0"/>
              <a:t>Assemblée générale Marivaux Grand Parc</a:t>
            </a:r>
            <a:endParaRPr lang="fr-FR" dirty="0"/>
          </a:p>
        </p:txBody>
      </p:sp>
      <p:graphicFrame>
        <p:nvGraphicFramePr>
          <p:cNvPr id="25" name="Objet 24"/>
          <p:cNvGraphicFramePr>
            <a:graphicFrameLocks noChangeAspect="1"/>
          </p:cNvGraphicFramePr>
          <p:nvPr/>
        </p:nvGraphicFramePr>
        <p:xfrm>
          <a:off x="323528" y="1196752"/>
          <a:ext cx="8478838" cy="4341812"/>
        </p:xfrm>
        <a:graphic>
          <a:graphicData uri="http://schemas.openxmlformats.org/presentationml/2006/ole">
            <p:oleObj spid="_x0000_s1029" name="Feuille de calcul" r:id="rId3" imgW="7724657" imgH="4390957" progId="Excel.Sheet.12">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marL="360363" lvl="1" indent="-360363" algn="just">
              <a:spcBef>
                <a:spcPts val="2400"/>
              </a:spcBef>
              <a:buFont typeface="Arial" pitchFamily="34" charset="0"/>
              <a:buChar char="•"/>
            </a:pPr>
            <a:r>
              <a:rPr lang="fr-FR" sz="2400" dirty="0" smtClean="0"/>
              <a:t>WAAT demande à ENEDIS de lui créer deux points de livraison </a:t>
            </a:r>
            <a:r>
              <a:rPr lang="fr-FR" sz="2400" i="1" dirty="0" smtClean="0"/>
              <a:t>(PDL)</a:t>
            </a:r>
            <a:r>
              <a:rPr lang="fr-FR" sz="2400" dirty="0" smtClean="0"/>
              <a:t> d’une puissance  totale de 250 kW en tarif jaune.</a:t>
            </a:r>
          </a:p>
          <a:p>
            <a:pPr marL="360363" lvl="1" indent="-360363" algn="just">
              <a:spcBef>
                <a:spcPts val="2400"/>
              </a:spcBef>
              <a:buFont typeface="Arial" pitchFamily="34" charset="0"/>
              <a:buChar char="•"/>
            </a:pPr>
            <a:r>
              <a:rPr lang="fr-FR" sz="2400" dirty="0" smtClean="0"/>
              <a:t>Le premier PDL  permettra  d’alimenter les bâtiments A, B, C, D et E. Le deuxième PDL sera dédié au bâtiment F. Le choix de ce deuxième PDL pour le bâtiment F est lié à l’incertitude de pouvoir utiliser les gaines de passage entre les deux sous-sols.</a:t>
            </a:r>
          </a:p>
          <a:p>
            <a:pPr marL="360363" lvl="1" indent="-360363" algn="just">
              <a:spcBef>
                <a:spcPts val="2400"/>
              </a:spcBef>
              <a:buFont typeface="Arial" pitchFamily="34" charset="0"/>
              <a:buChar char="•"/>
            </a:pPr>
            <a:r>
              <a:rPr lang="fr-FR" sz="2400" dirty="0" smtClean="0"/>
              <a:t>Les infrastructures déployées après ces PDL sont totalement indépendantes de l’infrastructure existante et les facturations de consommation futures ne rentrent pas dans la comptabilité de la résidence.</a:t>
            </a:r>
          </a:p>
        </p:txBody>
      </p:sp>
      <p:sp>
        <p:nvSpPr>
          <p:cNvPr id="3" name="Espace réservé de la date 2"/>
          <p:cNvSpPr>
            <a:spLocks noGrp="1"/>
          </p:cNvSpPr>
          <p:nvPr>
            <p:ph type="dt" sz="half" idx="10"/>
          </p:nvPr>
        </p:nvSpPr>
        <p:spPr/>
        <p:txBody>
          <a:bodyPr/>
          <a:lstStyle/>
          <a:p>
            <a:r>
              <a:rPr lang="fr-FR" smtClean="0"/>
              <a:t>1er juin 2022</a:t>
            </a:r>
            <a:endParaRPr lang="fr-FR" dirty="0"/>
          </a:p>
        </p:txBody>
      </p:sp>
      <p:sp>
        <p:nvSpPr>
          <p:cNvPr id="4" name="Espace réservé du numéro de diapositive 3"/>
          <p:cNvSpPr>
            <a:spLocks noGrp="1"/>
          </p:cNvSpPr>
          <p:nvPr>
            <p:ph type="sldNum" sz="quarter" idx="11"/>
          </p:nvPr>
        </p:nvSpPr>
        <p:spPr/>
        <p:txBody>
          <a:bodyPr/>
          <a:lstStyle/>
          <a:p>
            <a:fld id="{54227CE7-38A4-4B7E-8E74-E79117CF4865}" type="slidenum">
              <a:rPr lang="fr-FR" smtClean="0"/>
              <a:pPr/>
              <a:t>12</a:t>
            </a:fld>
            <a:endParaRPr lang="fr-FR" dirty="0"/>
          </a:p>
        </p:txBody>
      </p:sp>
      <p:sp>
        <p:nvSpPr>
          <p:cNvPr id="5" name="Espace réservé du pied de page 4"/>
          <p:cNvSpPr>
            <a:spLocks noGrp="1"/>
          </p:cNvSpPr>
          <p:nvPr>
            <p:ph type="ftr" sz="quarter" idx="12"/>
          </p:nvPr>
        </p:nvSpPr>
        <p:spPr/>
        <p:txBody>
          <a:bodyPr/>
          <a:lstStyle/>
          <a:p>
            <a:r>
              <a:rPr lang="fr-FR" smtClean="0"/>
              <a:t>Assemblée générale Marivaux Grand Parc</a:t>
            </a:r>
            <a:endParaRPr lang="fr-FR" dirty="0"/>
          </a:p>
        </p:txBody>
      </p:sp>
      <p:sp>
        <p:nvSpPr>
          <p:cNvPr id="6" name="ZoneTexte 5"/>
          <p:cNvSpPr txBox="1"/>
          <p:nvPr/>
        </p:nvSpPr>
        <p:spPr>
          <a:xfrm>
            <a:off x="1691680" y="1052736"/>
            <a:ext cx="5832648" cy="523220"/>
          </a:xfrm>
          <a:prstGeom prst="rect">
            <a:avLst/>
          </a:prstGeom>
          <a:noFill/>
        </p:spPr>
        <p:txBody>
          <a:bodyPr wrap="square" rtlCol="0" anchor="ctr" anchorCtr="0">
            <a:spAutoFit/>
          </a:bodyPr>
          <a:lstStyle/>
          <a:p>
            <a:pPr algn="ctr"/>
            <a:r>
              <a:rPr lang="fr-FR" sz="2800" b="1" dirty="0" smtClean="0">
                <a:solidFill>
                  <a:srgbClr val="0033CC"/>
                </a:solidFill>
              </a:rPr>
              <a:t>PROPOSITION WAAT</a:t>
            </a:r>
            <a:endParaRPr lang="fr-FR" sz="2800" b="1" dirty="0">
              <a:solidFill>
                <a:srgbClr val="0033CC"/>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lnSpcReduction="10000"/>
          </a:bodyPr>
          <a:lstStyle/>
          <a:p>
            <a:pPr marL="355600" lvl="1" indent="-355600" algn="just">
              <a:spcBef>
                <a:spcPts val="2400"/>
              </a:spcBef>
              <a:buFont typeface="Arial" pitchFamily="34" charset="0"/>
              <a:buChar char="•"/>
            </a:pPr>
            <a:r>
              <a:rPr lang="fr-FR" sz="2400" dirty="0" smtClean="0"/>
              <a:t>Le coût de cette installation est de </a:t>
            </a:r>
            <a:r>
              <a:rPr lang="fr-FR" sz="2400" dirty="0" smtClean="0"/>
              <a:t>63 867 € </a:t>
            </a:r>
            <a:r>
              <a:rPr lang="fr-FR" sz="2400" dirty="0" smtClean="0"/>
              <a:t>mais les aides disponibles actuellement couvrent la totalité de la somme. La société WAAT s’occupe intégralement du financement et la résidence  n’avance aucune somme.</a:t>
            </a:r>
          </a:p>
          <a:p>
            <a:pPr marL="355600" lvl="1" indent="-355600" algn="just">
              <a:spcBef>
                <a:spcPts val="2400"/>
              </a:spcBef>
              <a:buFont typeface="Arial" pitchFamily="34" charset="0"/>
              <a:buChar char="•"/>
            </a:pPr>
            <a:r>
              <a:rPr lang="fr-FR" sz="2400" dirty="0" smtClean="0"/>
              <a:t>Seul le coût de l’installation de la borne de recharge reste à la charge du demandeur </a:t>
            </a:r>
            <a:r>
              <a:rPr lang="fr-FR" sz="2400" i="1" dirty="0" smtClean="0"/>
              <a:t>(599 ou 749 </a:t>
            </a:r>
            <a:r>
              <a:rPr lang="fr-FR" sz="2400" i="1" dirty="0" smtClean="0"/>
              <a:t>€ aides déduites, aides non conditionnées </a:t>
            </a:r>
            <a:r>
              <a:rPr lang="fr-FR" sz="2400" i="1" dirty="0" smtClean="0"/>
              <a:t>aux </a:t>
            </a:r>
            <a:r>
              <a:rPr lang="fr-FR" sz="2400" i="1" dirty="0" smtClean="0"/>
              <a:t>ressources)</a:t>
            </a:r>
            <a:r>
              <a:rPr lang="fr-FR" sz="2400" dirty="0" smtClean="0"/>
              <a:t>.</a:t>
            </a:r>
          </a:p>
          <a:p>
            <a:pPr marL="355600" lvl="1" indent="-355600" algn="just">
              <a:spcBef>
                <a:spcPts val="2400"/>
              </a:spcBef>
              <a:buFont typeface="Arial" pitchFamily="34" charset="0"/>
              <a:buChar char="•"/>
            </a:pPr>
            <a:r>
              <a:rPr lang="fr-FR" sz="2400" dirty="0" smtClean="0"/>
              <a:t>Le coût de l’abonnement est de 15 € TTC mensuel et la facturation des kW consommés se fait au réel </a:t>
            </a:r>
            <a:r>
              <a:rPr lang="fr-FR" sz="2400" i="1" dirty="0" smtClean="0"/>
              <a:t>(0,24 €/kW)</a:t>
            </a:r>
            <a:r>
              <a:rPr lang="fr-FR" sz="2400" dirty="0" smtClean="0"/>
              <a:t>.</a:t>
            </a:r>
          </a:p>
          <a:p>
            <a:pPr marL="355600" lvl="1" indent="-355600" algn="just">
              <a:spcBef>
                <a:spcPts val="2400"/>
              </a:spcBef>
              <a:buFont typeface="Arial" pitchFamily="34" charset="0"/>
              <a:buChar char="•"/>
            </a:pPr>
            <a:r>
              <a:rPr lang="fr-FR" sz="2400" dirty="0" smtClean="0"/>
              <a:t>Ce tarif correspond aux bornes de puissance  3,7 et 7,4 kW.</a:t>
            </a:r>
          </a:p>
        </p:txBody>
      </p:sp>
      <p:sp>
        <p:nvSpPr>
          <p:cNvPr id="3" name="Espace réservé de la date 2"/>
          <p:cNvSpPr>
            <a:spLocks noGrp="1"/>
          </p:cNvSpPr>
          <p:nvPr>
            <p:ph type="dt" sz="half" idx="10"/>
          </p:nvPr>
        </p:nvSpPr>
        <p:spPr/>
        <p:txBody>
          <a:bodyPr/>
          <a:lstStyle/>
          <a:p>
            <a:r>
              <a:rPr lang="fr-FR" smtClean="0"/>
              <a:t>1er juin 2022</a:t>
            </a:r>
            <a:endParaRPr lang="fr-FR" dirty="0"/>
          </a:p>
        </p:txBody>
      </p:sp>
      <p:sp>
        <p:nvSpPr>
          <p:cNvPr id="4" name="Espace réservé du numéro de diapositive 3"/>
          <p:cNvSpPr>
            <a:spLocks noGrp="1"/>
          </p:cNvSpPr>
          <p:nvPr>
            <p:ph type="sldNum" sz="quarter" idx="11"/>
          </p:nvPr>
        </p:nvSpPr>
        <p:spPr/>
        <p:txBody>
          <a:bodyPr/>
          <a:lstStyle/>
          <a:p>
            <a:fld id="{54227CE7-38A4-4B7E-8E74-E79117CF4865}" type="slidenum">
              <a:rPr lang="fr-FR" smtClean="0"/>
              <a:pPr/>
              <a:t>13</a:t>
            </a:fld>
            <a:endParaRPr lang="fr-FR" dirty="0"/>
          </a:p>
        </p:txBody>
      </p:sp>
      <p:sp>
        <p:nvSpPr>
          <p:cNvPr id="5" name="Espace réservé du pied de page 4"/>
          <p:cNvSpPr>
            <a:spLocks noGrp="1"/>
          </p:cNvSpPr>
          <p:nvPr>
            <p:ph type="ftr" sz="quarter" idx="12"/>
          </p:nvPr>
        </p:nvSpPr>
        <p:spPr/>
        <p:txBody>
          <a:bodyPr/>
          <a:lstStyle/>
          <a:p>
            <a:r>
              <a:rPr lang="fr-FR" smtClean="0"/>
              <a:t>Assemblée générale Marivaux Grand Parc</a:t>
            </a:r>
            <a:endParaRPr lang="fr-FR" dirty="0"/>
          </a:p>
        </p:txBody>
      </p:sp>
      <p:sp>
        <p:nvSpPr>
          <p:cNvPr id="8" name="ZoneTexte 7"/>
          <p:cNvSpPr txBox="1"/>
          <p:nvPr/>
        </p:nvSpPr>
        <p:spPr>
          <a:xfrm>
            <a:off x="1691680" y="1052736"/>
            <a:ext cx="5832648" cy="523220"/>
          </a:xfrm>
          <a:prstGeom prst="rect">
            <a:avLst/>
          </a:prstGeom>
          <a:noFill/>
        </p:spPr>
        <p:txBody>
          <a:bodyPr wrap="square" rtlCol="0" anchor="ctr" anchorCtr="0">
            <a:spAutoFit/>
          </a:bodyPr>
          <a:lstStyle/>
          <a:p>
            <a:pPr algn="ctr"/>
            <a:r>
              <a:rPr lang="fr-FR" sz="2800" b="1" dirty="0" smtClean="0">
                <a:solidFill>
                  <a:srgbClr val="0033CC"/>
                </a:solidFill>
              </a:rPr>
              <a:t>PROPOSITION WAAT</a:t>
            </a:r>
            <a:endParaRPr lang="fr-FR" sz="2800" b="1" dirty="0">
              <a:solidFill>
                <a:srgbClr val="0033CC"/>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marL="355600" lvl="1" indent="-355600" algn="just">
              <a:spcBef>
                <a:spcPts val="2400"/>
              </a:spcBef>
              <a:buFont typeface="Arial" pitchFamily="34" charset="0"/>
              <a:buChar char="•"/>
            </a:pPr>
            <a:r>
              <a:rPr lang="fr-FR" sz="2400" dirty="0" smtClean="0"/>
              <a:t>L’engagement avec WAAT est de cinq ans à partir de la signature de la convention. Au-delà de cette période de 5 ans, la copropriété peut changer de fournisseur.</a:t>
            </a:r>
          </a:p>
          <a:p>
            <a:pPr marL="355600" lvl="1" indent="-355600" algn="just">
              <a:spcBef>
                <a:spcPts val="2400"/>
              </a:spcBef>
              <a:buFont typeface="Arial" pitchFamily="34" charset="0"/>
              <a:buChar char="•"/>
            </a:pPr>
            <a:r>
              <a:rPr lang="fr-FR" sz="2400" dirty="0" smtClean="0"/>
              <a:t>Chaque personne  souhaitant souscrire un abonnement est engagée pour une durée de deux ans. Une résiliation reste possible pendant cette période notamment en cas de déménagement.</a:t>
            </a:r>
          </a:p>
          <a:p>
            <a:pPr marL="355600" lvl="1" indent="-355600" algn="just">
              <a:spcBef>
                <a:spcPts val="2400"/>
              </a:spcBef>
              <a:buFont typeface="Arial" pitchFamily="34" charset="0"/>
              <a:buChar char="•"/>
            </a:pPr>
            <a:r>
              <a:rPr lang="fr-FR" sz="2400" dirty="0" smtClean="0"/>
              <a:t>Au départ, les équipements sont propriété de WAAT et dès que 20% des emplacements sont connectés, la résidence devient propriétaire de l’infrastructure.</a:t>
            </a:r>
          </a:p>
        </p:txBody>
      </p:sp>
      <p:sp>
        <p:nvSpPr>
          <p:cNvPr id="3" name="Espace réservé de la date 2"/>
          <p:cNvSpPr>
            <a:spLocks noGrp="1"/>
          </p:cNvSpPr>
          <p:nvPr>
            <p:ph type="dt" sz="half" idx="10"/>
          </p:nvPr>
        </p:nvSpPr>
        <p:spPr/>
        <p:txBody>
          <a:bodyPr/>
          <a:lstStyle/>
          <a:p>
            <a:r>
              <a:rPr lang="fr-FR" smtClean="0"/>
              <a:t>1er juin 2022</a:t>
            </a:r>
            <a:endParaRPr lang="fr-FR" dirty="0"/>
          </a:p>
        </p:txBody>
      </p:sp>
      <p:sp>
        <p:nvSpPr>
          <p:cNvPr id="4" name="Espace réservé du numéro de diapositive 3"/>
          <p:cNvSpPr>
            <a:spLocks noGrp="1"/>
          </p:cNvSpPr>
          <p:nvPr>
            <p:ph type="sldNum" sz="quarter" idx="11"/>
          </p:nvPr>
        </p:nvSpPr>
        <p:spPr/>
        <p:txBody>
          <a:bodyPr/>
          <a:lstStyle/>
          <a:p>
            <a:fld id="{54227CE7-38A4-4B7E-8E74-E79117CF4865}" type="slidenum">
              <a:rPr lang="fr-FR" smtClean="0"/>
              <a:pPr/>
              <a:t>14</a:t>
            </a:fld>
            <a:endParaRPr lang="fr-FR" dirty="0"/>
          </a:p>
        </p:txBody>
      </p:sp>
      <p:sp>
        <p:nvSpPr>
          <p:cNvPr id="5" name="Espace réservé du pied de page 4"/>
          <p:cNvSpPr>
            <a:spLocks noGrp="1"/>
          </p:cNvSpPr>
          <p:nvPr>
            <p:ph type="ftr" sz="quarter" idx="12"/>
          </p:nvPr>
        </p:nvSpPr>
        <p:spPr/>
        <p:txBody>
          <a:bodyPr/>
          <a:lstStyle/>
          <a:p>
            <a:r>
              <a:rPr lang="fr-FR" smtClean="0"/>
              <a:t>Assemblée générale Marivaux Grand Parc</a:t>
            </a:r>
            <a:endParaRPr lang="fr-FR" dirty="0"/>
          </a:p>
        </p:txBody>
      </p:sp>
      <p:sp>
        <p:nvSpPr>
          <p:cNvPr id="6" name="ZoneTexte 5"/>
          <p:cNvSpPr txBox="1"/>
          <p:nvPr/>
        </p:nvSpPr>
        <p:spPr>
          <a:xfrm>
            <a:off x="1691680" y="1052736"/>
            <a:ext cx="5832648" cy="523220"/>
          </a:xfrm>
          <a:prstGeom prst="rect">
            <a:avLst/>
          </a:prstGeom>
          <a:noFill/>
        </p:spPr>
        <p:txBody>
          <a:bodyPr wrap="square" rtlCol="0" anchor="ctr" anchorCtr="0">
            <a:spAutoFit/>
          </a:bodyPr>
          <a:lstStyle/>
          <a:p>
            <a:pPr algn="ctr"/>
            <a:r>
              <a:rPr lang="fr-FR" sz="2800" b="1" dirty="0" smtClean="0">
                <a:solidFill>
                  <a:srgbClr val="0033CC"/>
                </a:solidFill>
              </a:rPr>
              <a:t>PROPOSITION WAAT</a:t>
            </a:r>
            <a:endParaRPr lang="fr-FR" sz="2800" b="1" dirty="0">
              <a:solidFill>
                <a:srgbClr val="0033CC"/>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algn="just"/>
            <a:r>
              <a:rPr lang="fr-FR" sz="2400" dirty="0" smtClean="0"/>
              <a:t>Les garages équipées d’une prise de courant domestique avec terre de type E </a:t>
            </a:r>
            <a:r>
              <a:rPr lang="fr-FR" sz="2400" i="1" dirty="0" smtClean="0"/>
              <a:t>(reliée au logement)</a:t>
            </a:r>
            <a:r>
              <a:rPr lang="fr-FR" sz="2400" dirty="0" smtClean="0"/>
              <a:t> ne sont en mesure de recharger des véhicules qu’avec une puissance maximum de 3,7  kW </a:t>
            </a:r>
            <a:r>
              <a:rPr lang="fr-FR" sz="2400" i="1" dirty="0" smtClean="0"/>
              <a:t>(16  A)</a:t>
            </a:r>
            <a:r>
              <a:rPr lang="fr-FR" sz="2400" dirty="0" smtClean="0"/>
              <a:t>. </a:t>
            </a:r>
            <a:r>
              <a:rPr lang="fr-FR" sz="2000" i="1" dirty="0" smtClean="0"/>
              <a:t>Pour information, un chargeur PEUGEOT consomme 8  A , ce qui correspond à une puissance d’environ 1,8 kW</a:t>
            </a:r>
            <a:r>
              <a:rPr lang="fr-FR" sz="2400" dirty="0" smtClean="0"/>
              <a:t>.</a:t>
            </a:r>
          </a:p>
          <a:p>
            <a:pPr marL="3048000" indent="17463" algn="just">
              <a:buNone/>
            </a:pPr>
            <a:r>
              <a:rPr lang="fr-FR" sz="2400" dirty="0" smtClean="0"/>
              <a:t>Cette solution fonctionne au détriment de la puissance restante au niveau du logement. Les temps de recharge sont très longs sur ces prises </a:t>
            </a:r>
            <a:r>
              <a:rPr lang="fr-FR" sz="2400" i="1" dirty="0" smtClean="0"/>
              <a:t>(plusieurs dizaines d’heures)</a:t>
            </a:r>
            <a:r>
              <a:rPr lang="fr-FR" sz="2400" dirty="0" smtClean="0"/>
              <a:t> pour les véhicules possédant une forte autonomie.</a:t>
            </a:r>
          </a:p>
          <a:p>
            <a:pPr algn="just"/>
            <a:endParaRPr lang="fr-FR" sz="2400" dirty="0" smtClean="0"/>
          </a:p>
        </p:txBody>
      </p:sp>
      <p:sp>
        <p:nvSpPr>
          <p:cNvPr id="3" name="Espace réservé de la date 2"/>
          <p:cNvSpPr>
            <a:spLocks noGrp="1"/>
          </p:cNvSpPr>
          <p:nvPr>
            <p:ph type="dt" sz="half" idx="10"/>
          </p:nvPr>
        </p:nvSpPr>
        <p:spPr/>
        <p:txBody>
          <a:bodyPr/>
          <a:lstStyle/>
          <a:p>
            <a:r>
              <a:rPr lang="fr-FR" smtClean="0"/>
              <a:t>1er juin 2022</a:t>
            </a:r>
            <a:endParaRPr lang="fr-FR" dirty="0"/>
          </a:p>
        </p:txBody>
      </p:sp>
      <p:sp>
        <p:nvSpPr>
          <p:cNvPr id="4" name="Espace réservé du numéro de diapositive 3"/>
          <p:cNvSpPr>
            <a:spLocks noGrp="1"/>
          </p:cNvSpPr>
          <p:nvPr>
            <p:ph type="sldNum" sz="quarter" idx="11"/>
          </p:nvPr>
        </p:nvSpPr>
        <p:spPr/>
        <p:txBody>
          <a:bodyPr/>
          <a:lstStyle/>
          <a:p>
            <a:fld id="{54227CE7-38A4-4B7E-8E74-E79117CF4865}" type="slidenum">
              <a:rPr lang="fr-FR" smtClean="0"/>
              <a:pPr/>
              <a:t>15</a:t>
            </a:fld>
            <a:endParaRPr lang="fr-FR" dirty="0"/>
          </a:p>
        </p:txBody>
      </p:sp>
      <p:sp>
        <p:nvSpPr>
          <p:cNvPr id="5" name="Espace réservé du pied de page 4"/>
          <p:cNvSpPr>
            <a:spLocks noGrp="1"/>
          </p:cNvSpPr>
          <p:nvPr>
            <p:ph type="ftr" sz="quarter" idx="12"/>
          </p:nvPr>
        </p:nvSpPr>
        <p:spPr/>
        <p:txBody>
          <a:bodyPr/>
          <a:lstStyle/>
          <a:p>
            <a:r>
              <a:rPr lang="fr-FR" smtClean="0"/>
              <a:t>Assemblée générale Marivaux Grand Parc</a:t>
            </a:r>
            <a:endParaRPr lang="fr-FR" dirty="0"/>
          </a:p>
        </p:txBody>
      </p:sp>
      <p:pic>
        <p:nvPicPr>
          <p:cNvPr id="6" name="Image 5" descr="Prise de type E.jpg"/>
          <p:cNvPicPr>
            <a:picLocks noChangeAspect="1"/>
          </p:cNvPicPr>
          <p:nvPr/>
        </p:nvPicPr>
        <p:blipFill>
          <a:blip r:embed="rId2" cstate="print">
            <a:clrChange>
              <a:clrFrom>
                <a:srgbClr val="FFFFFF"/>
              </a:clrFrom>
              <a:clrTo>
                <a:srgbClr val="FFFFFF">
                  <a:alpha val="0"/>
                </a:srgbClr>
              </a:clrTo>
            </a:clrChange>
          </a:blip>
          <a:stretch>
            <a:fillRect/>
          </a:stretch>
        </p:blipFill>
        <p:spPr>
          <a:xfrm>
            <a:off x="395536" y="3501008"/>
            <a:ext cx="2880320" cy="2880320"/>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marL="355600" lvl="1" indent="-355600" algn="just">
              <a:spcBef>
                <a:spcPts val="1800"/>
              </a:spcBef>
              <a:buFont typeface="Arial" pitchFamily="34" charset="0"/>
              <a:buChar char="•"/>
            </a:pPr>
            <a:r>
              <a:rPr lang="fr-FR" sz="2400" dirty="0" smtClean="0"/>
              <a:t>Cette solution peut être suffisante pour les véhicules hybrides rechargeables et les véhicules électriques faisant peu  de km quotidiennement.</a:t>
            </a:r>
          </a:p>
          <a:p>
            <a:pPr marL="355600" lvl="1" indent="-355600" algn="just">
              <a:spcBef>
                <a:spcPts val="1800"/>
              </a:spcBef>
              <a:buFont typeface="Arial" pitchFamily="34" charset="0"/>
              <a:buChar char="•"/>
            </a:pPr>
            <a:r>
              <a:rPr lang="fr-FR" sz="2400" dirty="0" smtClean="0"/>
              <a:t>Pour les chargeurs 16 A, bien s’assurer de la qualité de l’installation car les câbles d’alimentation sont longs et les temps de charge importants.</a:t>
            </a:r>
            <a:endParaRPr lang="fr-FR" sz="2400" dirty="0" smtClean="0">
              <a:solidFill>
                <a:srgbClr val="FF0000"/>
              </a:solidFill>
            </a:endParaRPr>
          </a:p>
          <a:p>
            <a:pPr marL="355600" lvl="1" indent="-355600" algn="just">
              <a:spcBef>
                <a:spcPts val="1800"/>
              </a:spcBef>
              <a:buFont typeface="Arial" pitchFamily="34" charset="0"/>
              <a:buChar char="•"/>
            </a:pPr>
            <a:r>
              <a:rPr lang="fr-FR" sz="2400" dirty="0" smtClean="0"/>
              <a:t>Avec les mêmes hypothèses de calcul, le coût pour 100 km est de 2,44 € </a:t>
            </a:r>
            <a:r>
              <a:rPr lang="fr-FR" sz="2400" i="1" dirty="0" smtClean="0"/>
              <a:t>(kWh : 0,174 € pour un abonnement de 6 kW).</a:t>
            </a:r>
          </a:p>
          <a:p>
            <a:pPr marL="355600" lvl="1" indent="-355600" algn="just">
              <a:spcBef>
                <a:spcPts val="1800"/>
              </a:spcBef>
              <a:buFont typeface="Arial" pitchFamily="34" charset="0"/>
              <a:buChar char="•"/>
            </a:pPr>
            <a:endParaRPr lang="fr-FR" sz="2400" i="1" dirty="0" smtClean="0"/>
          </a:p>
          <a:p>
            <a:endParaRPr lang="fr-FR" dirty="0"/>
          </a:p>
        </p:txBody>
      </p:sp>
      <p:sp>
        <p:nvSpPr>
          <p:cNvPr id="3" name="Espace réservé de la date 2"/>
          <p:cNvSpPr>
            <a:spLocks noGrp="1"/>
          </p:cNvSpPr>
          <p:nvPr>
            <p:ph type="dt" sz="half" idx="10"/>
          </p:nvPr>
        </p:nvSpPr>
        <p:spPr/>
        <p:txBody>
          <a:bodyPr/>
          <a:lstStyle/>
          <a:p>
            <a:r>
              <a:rPr lang="fr-FR" smtClean="0"/>
              <a:t>1er juin 2022</a:t>
            </a:r>
            <a:endParaRPr lang="fr-FR" dirty="0"/>
          </a:p>
        </p:txBody>
      </p:sp>
      <p:sp>
        <p:nvSpPr>
          <p:cNvPr id="4" name="Espace réservé du numéro de diapositive 3"/>
          <p:cNvSpPr>
            <a:spLocks noGrp="1"/>
          </p:cNvSpPr>
          <p:nvPr>
            <p:ph type="sldNum" sz="quarter" idx="11"/>
          </p:nvPr>
        </p:nvSpPr>
        <p:spPr/>
        <p:txBody>
          <a:bodyPr/>
          <a:lstStyle/>
          <a:p>
            <a:fld id="{54227CE7-38A4-4B7E-8E74-E79117CF4865}" type="slidenum">
              <a:rPr lang="fr-FR" smtClean="0"/>
              <a:pPr/>
              <a:t>16</a:t>
            </a:fld>
            <a:endParaRPr lang="fr-FR" dirty="0"/>
          </a:p>
        </p:txBody>
      </p:sp>
      <p:sp>
        <p:nvSpPr>
          <p:cNvPr id="5" name="Espace réservé du pied de page 4"/>
          <p:cNvSpPr>
            <a:spLocks noGrp="1"/>
          </p:cNvSpPr>
          <p:nvPr>
            <p:ph type="ftr" sz="quarter" idx="12"/>
          </p:nvPr>
        </p:nvSpPr>
        <p:spPr/>
        <p:txBody>
          <a:bodyPr/>
          <a:lstStyle/>
          <a:p>
            <a:r>
              <a:rPr lang="fr-FR" smtClean="0"/>
              <a:t>Assemblée générale Marivaux Grand Parc</a:t>
            </a:r>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lnSpcReduction="10000"/>
          </a:bodyPr>
          <a:lstStyle/>
          <a:p>
            <a:pPr algn="just"/>
            <a:r>
              <a:rPr lang="fr-FR" sz="2400" dirty="0" smtClean="0"/>
              <a:t>Les ventes des véhicules électriques sont en forte croissance et cette progression va perdurer pendant plusieurs années.</a:t>
            </a:r>
          </a:p>
          <a:p>
            <a:pPr algn="just"/>
            <a:r>
              <a:rPr lang="fr-FR" sz="2400" dirty="0" smtClean="0"/>
              <a:t>Les ressources en électricité n’étant pas infinies et le réseau de distribution en place sur le territoire n’étant pas extensible dans les mêmes délais, ENEDIS nous conseille de limiter la puissance pour chaque emplacement à 7,4 kW pour le moment. Les bornes de recharge d’une puissance supérieure seront à un prix bien plus élevé </a:t>
            </a:r>
            <a:r>
              <a:rPr lang="fr-FR" sz="2000" i="1" dirty="0" smtClean="0"/>
              <a:t>(montant non connu pendant la phase de l’étude)</a:t>
            </a:r>
            <a:r>
              <a:rPr lang="fr-FR" sz="2400" dirty="0" smtClean="0"/>
              <a:t>.</a:t>
            </a:r>
          </a:p>
          <a:p>
            <a:pPr algn="just"/>
            <a:r>
              <a:rPr lang="fr-FR" sz="2400" dirty="0" smtClean="0"/>
              <a:t>Cette puissance de 7,4 kW permet de recharger en une nuit les véhicules électriques possédant ce jour les plus grandes autonomies </a:t>
            </a:r>
            <a:r>
              <a:rPr lang="fr-FR" sz="1800" i="1" dirty="0" smtClean="0"/>
              <a:t>(90 kWh pour une Mercedes EQS)</a:t>
            </a:r>
            <a:r>
              <a:rPr lang="fr-FR" sz="2400" dirty="0" smtClean="0"/>
              <a:t>.</a:t>
            </a:r>
            <a:endParaRPr lang="fr-FR" sz="2400" dirty="0"/>
          </a:p>
        </p:txBody>
      </p:sp>
      <p:sp>
        <p:nvSpPr>
          <p:cNvPr id="3" name="Espace réservé de la date 2"/>
          <p:cNvSpPr>
            <a:spLocks noGrp="1"/>
          </p:cNvSpPr>
          <p:nvPr>
            <p:ph type="dt" sz="half" idx="10"/>
          </p:nvPr>
        </p:nvSpPr>
        <p:spPr/>
        <p:txBody>
          <a:bodyPr/>
          <a:lstStyle/>
          <a:p>
            <a:r>
              <a:rPr lang="fr-FR" smtClean="0"/>
              <a:t>1er juin 2022</a:t>
            </a:r>
            <a:endParaRPr lang="fr-FR" dirty="0"/>
          </a:p>
        </p:txBody>
      </p:sp>
      <p:sp>
        <p:nvSpPr>
          <p:cNvPr id="4" name="Espace réservé du numéro de diapositive 3"/>
          <p:cNvSpPr>
            <a:spLocks noGrp="1"/>
          </p:cNvSpPr>
          <p:nvPr>
            <p:ph type="sldNum" sz="quarter" idx="11"/>
          </p:nvPr>
        </p:nvSpPr>
        <p:spPr/>
        <p:txBody>
          <a:bodyPr/>
          <a:lstStyle/>
          <a:p>
            <a:fld id="{54227CE7-38A4-4B7E-8E74-E79117CF4865}" type="slidenum">
              <a:rPr lang="fr-FR" smtClean="0"/>
              <a:pPr/>
              <a:t>17</a:t>
            </a:fld>
            <a:endParaRPr lang="fr-FR" dirty="0"/>
          </a:p>
        </p:txBody>
      </p:sp>
      <p:sp>
        <p:nvSpPr>
          <p:cNvPr id="5" name="Espace réservé du pied de page 4"/>
          <p:cNvSpPr>
            <a:spLocks noGrp="1"/>
          </p:cNvSpPr>
          <p:nvPr>
            <p:ph type="ftr" sz="quarter" idx="12"/>
          </p:nvPr>
        </p:nvSpPr>
        <p:spPr/>
        <p:txBody>
          <a:bodyPr/>
          <a:lstStyle/>
          <a:p>
            <a:r>
              <a:rPr lang="fr-FR" smtClean="0"/>
              <a:t>Assemblée générale Marivaux Grand Parc</a:t>
            </a:r>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marL="360363" indent="-360363"/>
            <a:r>
              <a:rPr lang="fr-FR" sz="2400" dirty="0" smtClean="0"/>
              <a:t>Si aucune solution n’est adoptée en AG, il n’existe plus de possibilité pour s’opposer à la demande d’une personne de faire installer une borne de recharge de façon individuelle.</a:t>
            </a:r>
          </a:p>
          <a:p>
            <a:pPr marL="360363" lvl="2" indent="-360363" algn="just"/>
            <a:r>
              <a:rPr lang="fr-FR" dirty="0" smtClean="0"/>
              <a:t>C’est pour cette raison que l’avis du CS est de privilégier le déploiement d’une </a:t>
            </a:r>
            <a:r>
              <a:rPr lang="fr-FR" b="1" dirty="0" smtClean="0"/>
              <a:t>solution collective</a:t>
            </a:r>
            <a:r>
              <a:rPr lang="fr-FR" dirty="0" smtClean="0"/>
              <a:t>, ce choix est conforme aux recommandations d’associations comme l’AVERE et évite un déploiement désordonné de la structure électrique.</a:t>
            </a:r>
          </a:p>
          <a:p>
            <a:pPr marL="360363" lvl="2" indent="-360363" algn="just"/>
            <a:r>
              <a:rPr lang="fr-FR" dirty="0" smtClean="0"/>
              <a:t>Les sociétés ZEPLUG et WAAT proposent des solutions qui vont dans ce sens.</a:t>
            </a:r>
          </a:p>
          <a:p>
            <a:pPr marL="628650" lvl="2" algn="just"/>
            <a:endParaRPr lang="fr-FR" dirty="0" smtClean="0"/>
          </a:p>
        </p:txBody>
      </p:sp>
      <p:sp>
        <p:nvSpPr>
          <p:cNvPr id="3" name="Espace réservé de la date 2"/>
          <p:cNvSpPr>
            <a:spLocks noGrp="1"/>
          </p:cNvSpPr>
          <p:nvPr>
            <p:ph type="dt" sz="half" idx="10"/>
          </p:nvPr>
        </p:nvSpPr>
        <p:spPr/>
        <p:txBody>
          <a:bodyPr/>
          <a:lstStyle/>
          <a:p>
            <a:r>
              <a:rPr lang="fr-FR" smtClean="0"/>
              <a:t>1er juin 2022</a:t>
            </a:r>
            <a:endParaRPr lang="fr-FR" dirty="0"/>
          </a:p>
        </p:txBody>
      </p:sp>
      <p:sp>
        <p:nvSpPr>
          <p:cNvPr id="4" name="Espace réservé du numéro de diapositive 3"/>
          <p:cNvSpPr>
            <a:spLocks noGrp="1"/>
          </p:cNvSpPr>
          <p:nvPr>
            <p:ph type="sldNum" sz="quarter" idx="11"/>
          </p:nvPr>
        </p:nvSpPr>
        <p:spPr/>
        <p:txBody>
          <a:bodyPr/>
          <a:lstStyle/>
          <a:p>
            <a:fld id="{54227CE7-38A4-4B7E-8E74-E79117CF4865}" type="slidenum">
              <a:rPr lang="fr-FR" smtClean="0"/>
              <a:pPr/>
              <a:t>18</a:t>
            </a:fld>
            <a:endParaRPr lang="fr-FR" dirty="0"/>
          </a:p>
        </p:txBody>
      </p:sp>
      <p:sp>
        <p:nvSpPr>
          <p:cNvPr id="5" name="Espace réservé du pied de page 4"/>
          <p:cNvSpPr>
            <a:spLocks noGrp="1"/>
          </p:cNvSpPr>
          <p:nvPr>
            <p:ph type="ftr" sz="quarter" idx="12"/>
          </p:nvPr>
        </p:nvSpPr>
        <p:spPr/>
        <p:txBody>
          <a:bodyPr/>
          <a:lstStyle/>
          <a:p>
            <a:r>
              <a:rPr lang="fr-FR" smtClean="0"/>
              <a:t>Assemblée générale Marivaux Grand Parc</a:t>
            </a:r>
            <a:endParaRPr lang="fr-FR" dirty="0"/>
          </a:p>
        </p:txBody>
      </p:sp>
      <p:sp>
        <p:nvSpPr>
          <p:cNvPr id="6" name="ZoneTexte 5"/>
          <p:cNvSpPr txBox="1"/>
          <p:nvPr/>
        </p:nvSpPr>
        <p:spPr>
          <a:xfrm>
            <a:off x="1691680" y="1052736"/>
            <a:ext cx="5832648" cy="523220"/>
          </a:xfrm>
          <a:prstGeom prst="rect">
            <a:avLst/>
          </a:prstGeom>
          <a:noFill/>
        </p:spPr>
        <p:txBody>
          <a:bodyPr wrap="square" rtlCol="0" anchor="ctr" anchorCtr="0">
            <a:spAutoFit/>
          </a:bodyPr>
          <a:lstStyle/>
          <a:p>
            <a:pPr algn="ctr"/>
            <a:r>
              <a:rPr lang="fr-FR" sz="2800" b="1" dirty="0" smtClean="0">
                <a:solidFill>
                  <a:srgbClr val="0033CC"/>
                </a:solidFill>
              </a:rPr>
              <a:t>AVIS DU CONSEIL SYNDICAL</a:t>
            </a:r>
            <a:endParaRPr lang="fr-FR" sz="2800" b="1" dirty="0">
              <a:solidFill>
                <a:srgbClr val="0033CC"/>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marL="360363" lvl="2" indent="-360363" algn="just"/>
            <a:r>
              <a:rPr lang="fr-FR" dirty="0" smtClean="0"/>
              <a:t>ENEDIS propose une solution robuste mais le coût est important pour les résidents.</a:t>
            </a:r>
            <a:endParaRPr lang="fr-FR" sz="2400" dirty="0" smtClean="0"/>
          </a:p>
          <a:p>
            <a:pPr marL="360363" indent="-360363" algn="just"/>
            <a:r>
              <a:rPr lang="fr-FR" sz="2400" dirty="0" smtClean="0"/>
              <a:t>A ce jour, les informations et réponses apportées par le représentant  de la société WAAT sont mieux maîtrisées et argumentées sur l’ensemble des points abordés. De plus la puissance souscrite de 250 kW dont 83 kW disponibles dès la mise en service 	permet d’avoir une solution viable pour plusieurs années.</a:t>
            </a:r>
          </a:p>
          <a:p>
            <a:pPr marL="360363" indent="-360363" algn="just"/>
            <a:r>
              <a:rPr lang="fr-FR" sz="2400" dirty="0" smtClean="0"/>
              <a:t>Si un problème de puissance disponible survient, WAAT s’engage à traiter avec ENEDIS pour les éventuelles évolutions d’alimentation.</a:t>
            </a:r>
          </a:p>
        </p:txBody>
      </p:sp>
      <p:sp>
        <p:nvSpPr>
          <p:cNvPr id="3" name="Espace réservé de la date 2"/>
          <p:cNvSpPr>
            <a:spLocks noGrp="1"/>
          </p:cNvSpPr>
          <p:nvPr>
            <p:ph type="dt" sz="half" idx="10"/>
          </p:nvPr>
        </p:nvSpPr>
        <p:spPr/>
        <p:txBody>
          <a:bodyPr/>
          <a:lstStyle/>
          <a:p>
            <a:r>
              <a:rPr lang="fr-FR" smtClean="0"/>
              <a:t>1er juin 2022</a:t>
            </a:r>
            <a:endParaRPr lang="fr-FR" dirty="0"/>
          </a:p>
        </p:txBody>
      </p:sp>
      <p:sp>
        <p:nvSpPr>
          <p:cNvPr id="4" name="Espace réservé du numéro de diapositive 3"/>
          <p:cNvSpPr>
            <a:spLocks noGrp="1"/>
          </p:cNvSpPr>
          <p:nvPr>
            <p:ph type="sldNum" sz="quarter" idx="11"/>
          </p:nvPr>
        </p:nvSpPr>
        <p:spPr/>
        <p:txBody>
          <a:bodyPr/>
          <a:lstStyle/>
          <a:p>
            <a:fld id="{54227CE7-38A4-4B7E-8E74-E79117CF4865}" type="slidenum">
              <a:rPr lang="fr-FR" smtClean="0"/>
              <a:pPr/>
              <a:t>19</a:t>
            </a:fld>
            <a:endParaRPr lang="fr-FR" dirty="0"/>
          </a:p>
        </p:txBody>
      </p:sp>
      <p:sp>
        <p:nvSpPr>
          <p:cNvPr id="5" name="Espace réservé du pied de page 4"/>
          <p:cNvSpPr>
            <a:spLocks noGrp="1"/>
          </p:cNvSpPr>
          <p:nvPr>
            <p:ph type="ftr" sz="quarter" idx="12"/>
          </p:nvPr>
        </p:nvSpPr>
        <p:spPr/>
        <p:txBody>
          <a:bodyPr/>
          <a:lstStyle/>
          <a:p>
            <a:r>
              <a:rPr lang="fr-FR" smtClean="0"/>
              <a:t>Assemblée générale Marivaux Grand Parc</a:t>
            </a:r>
            <a:endParaRPr lang="fr-FR" dirty="0"/>
          </a:p>
        </p:txBody>
      </p:sp>
      <p:sp>
        <p:nvSpPr>
          <p:cNvPr id="6" name="ZoneTexte 5"/>
          <p:cNvSpPr txBox="1"/>
          <p:nvPr/>
        </p:nvSpPr>
        <p:spPr>
          <a:xfrm>
            <a:off x="1691680" y="1052736"/>
            <a:ext cx="5832648" cy="523220"/>
          </a:xfrm>
          <a:prstGeom prst="rect">
            <a:avLst/>
          </a:prstGeom>
          <a:noFill/>
        </p:spPr>
        <p:txBody>
          <a:bodyPr wrap="square" rtlCol="0" anchor="ctr" anchorCtr="0">
            <a:spAutoFit/>
          </a:bodyPr>
          <a:lstStyle/>
          <a:p>
            <a:pPr algn="ctr"/>
            <a:r>
              <a:rPr lang="fr-FR" sz="2800" b="1" dirty="0" smtClean="0">
                <a:solidFill>
                  <a:srgbClr val="0033CC"/>
                </a:solidFill>
              </a:rPr>
              <a:t>AVIS DU CONSEIL SYNDICAL</a:t>
            </a:r>
            <a:endParaRPr lang="fr-FR" sz="2800" b="1" dirty="0">
              <a:solidFill>
                <a:srgbClr val="0033CC"/>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idx="1"/>
          </p:nvPr>
        </p:nvSpPr>
        <p:spPr/>
        <p:txBody>
          <a:bodyPr>
            <a:normAutofit fontScale="92500" lnSpcReduction="20000"/>
          </a:bodyPr>
          <a:lstStyle/>
          <a:p>
            <a:r>
              <a:rPr lang="fr-FR" b="1" dirty="0" smtClean="0"/>
              <a:t>C’est quoi le droit à la prise ?</a:t>
            </a:r>
          </a:p>
          <a:p>
            <a:pPr lvl="1"/>
            <a:r>
              <a:rPr lang="fr-FR" dirty="0" smtClean="0"/>
              <a:t>Le « droit à la prise » est le droit de tout occupant d'un immeuble, propriétaire ou locataire utilisateur d'un véhicule électrique ou désirant le devenir, de demander à installer à ses frais une borne de recharge sur une place de stationnement de la copropriété.</a:t>
            </a:r>
          </a:p>
          <a:p>
            <a:pPr lvl="1"/>
            <a:endParaRPr lang="fr-FR" dirty="0" smtClean="0"/>
          </a:p>
          <a:p>
            <a:pPr lvl="1"/>
            <a:r>
              <a:rPr lang="fr-FR" dirty="0" smtClean="0"/>
              <a:t>Depuis le 1er janvier 2021, tout occupant disposant d’un emplacement de stationnement dans un parc d’accès sécurisé à usage privatif peut invoquer ce droit à la prise, qu’il habite dans un immeuble en mono propriété ou copropriété, et que la place soit couverte, extérieure, close ou non.</a:t>
            </a:r>
            <a:endParaRPr lang="fr-FR" dirty="0"/>
          </a:p>
        </p:txBody>
      </p:sp>
      <p:sp>
        <p:nvSpPr>
          <p:cNvPr id="6" name="Espace réservé de la date 5"/>
          <p:cNvSpPr>
            <a:spLocks noGrp="1"/>
          </p:cNvSpPr>
          <p:nvPr>
            <p:ph type="dt" sz="half" idx="10"/>
          </p:nvPr>
        </p:nvSpPr>
        <p:spPr/>
        <p:txBody>
          <a:bodyPr/>
          <a:lstStyle/>
          <a:p>
            <a:r>
              <a:rPr lang="fr-FR" smtClean="0"/>
              <a:t>1er juin 2022</a:t>
            </a:r>
            <a:endParaRPr lang="fr-FR" dirty="0"/>
          </a:p>
        </p:txBody>
      </p:sp>
      <p:sp>
        <p:nvSpPr>
          <p:cNvPr id="7" name="Espace réservé du numéro de diapositive 6"/>
          <p:cNvSpPr>
            <a:spLocks noGrp="1"/>
          </p:cNvSpPr>
          <p:nvPr>
            <p:ph type="sldNum" sz="quarter" idx="11"/>
          </p:nvPr>
        </p:nvSpPr>
        <p:spPr/>
        <p:txBody>
          <a:bodyPr/>
          <a:lstStyle/>
          <a:p>
            <a:fld id="{54227CE7-38A4-4B7E-8E74-E79117CF4865}" type="slidenum">
              <a:rPr lang="fr-FR" smtClean="0"/>
              <a:pPr/>
              <a:t>2</a:t>
            </a:fld>
            <a:endParaRPr lang="fr-FR" dirty="0"/>
          </a:p>
        </p:txBody>
      </p:sp>
      <p:sp>
        <p:nvSpPr>
          <p:cNvPr id="5" name="Espace réservé du pied de page 4"/>
          <p:cNvSpPr>
            <a:spLocks noGrp="1"/>
          </p:cNvSpPr>
          <p:nvPr>
            <p:ph type="ftr" sz="quarter" idx="12"/>
          </p:nvPr>
        </p:nvSpPr>
        <p:spPr/>
        <p:txBody>
          <a:bodyPr/>
          <a:lstStyle/>
          <a:p>
            <a:r>
              <a:rPr lang="fr-FR" smtClean="0"/>
              <a:t>Assemblée générale Marivaux Grand Parc</a:t>
            </a:r>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marL="360363" lvl="2" indent="-360363" algn="just"/>
            <a:r>
              <a:rPr lang="fr-FR" dirty="0" smtClean="0"/>
              <a:t>Les membres du conseil syndical qui se sont exprimés sur ce dossier proposent à l’unanimité de privilégier la solution collective de la société WAAT</a:t>
            </a:r>
            <a:r>
              <a:rPr lang="fr-FR" sz="2400" dirty="0" smtClean="0"/>
              <a:t>.</a:t>
            </a:r>
          </a:p>
          <a:p>
            <a:pPr marL="360363" lvl="2" indent="-360363" algn="just">
              <a:buNone/>
            </a:pPr>
            <a:r>
              <a:rPr lang="fr-FR" b="1" u="sng" dirty="0" smtClean="0"/>
              <a:t>Nota </a:t>
            </a:r>
            <a:r>
              <a:rPr lang="fr-FR" dirty="0" smtClean="0"/>
              <a:t>:</a:t>
            </a:r>
          </a:p>
          <a:p>
            <a:pPr marL="360363" lvl="2" indent="-360363" algn="just"/>
            <a:r>
              <a:rPr lang="fr-FR" dirty="0" smtClean="0"/>
              <a:t>Les propositions ZEPLUG et WAAT sont conditionnées à la validation par ENEDIS du réseau de distribution.</a:t>
            </a:r>
          </a:p>
          <a:p>
            <a:pPr marL="360363" lvl="2" indent="-360363" algn="just"/>
            <a:r>
              <a:rPr lang="fr-FR" dirty="0" smtClean="0"/>
              <a:t>La mise en place de bornes de recharge sur les places de stationnement privatives extérieures n’est pas étudiée pour l’instant, les problèmes techniques compliquent l’acheminement de l’alimentation et le coût risque d’être dissuasif.</a:t>
            </a:r>
            <a:endParaRPr lang="fr-FR" sz="2400" dirty="0" smtClean="0"/>
          </a:p>
        </p:txBody>
      </p:sp>
      <p:sp>
        <p:nvSpPr>
          <p:cNvPr id="3" name="Espace réservé de la date 2"/>
          <p:cNvSpPr>
            <a:spLocks noGrp="1"/>
          </p:cNvSpPr>
          <p:nvPr>
            <p:ph type="dt" sz="half" idx="10"/>
          </p:nvPr>
        </p:nvSpPr>
        <p:spPr/>
        <p:txBody>
          <a:bodyPr/>
          <a:lstStyle/>
          <a:p>
            <a:r>
              <a:rPr lang="fr-FR" smtClean="0"/>
              <a:t>1er juin 2022</a:t>
            </a:r>
            <a:endParaRPr lang="fr-FR" dirty="0"/>
          </a:p>
        </p:txBody>
      </p:sp>
      <p:sp>
        <p:nvSpPr>
          <p:cNvPr id="4" name="Espace réservé du numéro de diapositive 3"/>
          <p:cNvSpPr>
            <a:spLocks noGrp="1"/>
          </p:cNvSpPr>
          <p:nvPr>
            <p:ph type="sldNum" sz="quarter" idx="11"/>
          </p:nvPr>
        </p:nvSpPr>
        <p:spPr/>
        <p:txBody>
          <a:bodyPr/>
          <a:lstStyle/>
          <a:p>
            <a:fld id="{54227CE7-38A4-4B7E-8E74-E79117CF4865}" type="slidenum">
              <a:rPr lang="fr-FR" smtClean="0"/>
              <a:pPr/>
              <a:t>20</a:t>
            </a:fld>
            <a:endParaRPr lang="fr-FR" dirty="0"/>
          </a:p>
        </p:txBody>
      </p:sp>
      <p:sp>
        <p:nvSpPr>
          <p:cNvPr id="5" name="Espace réservé du pied de page 4"/>
          <p:cNvSpPr>
            <a:spLocks noGrp="1"/>
          </p:cNvSpPr>
          <p:nvPr>
            <p:ph type="ftr" sz="quarter" idx="12"/>
          </p:nvPr>
        </p:nvSpPr>
        <p:spPr/>
        <p:txBody>
          <a:bodyPr/>
          <a:lstStyle/>
          <a:p>
            <a:r>
              <a:rPr lang="fr-FR" smtClean="0"/>
              <a:t>Assemblée générale Marivaux Grand Parc</a:t>
            </a:r>
            <a:endParaRPr lang="fr-FR" dirty="0"/>
          </a:p>
        </p:txBody>
      </p:sp>
      <p:sp>
        <p:nvSpPr>
          <p:cNvPr id="6" name="ZoneTexte 5"/>
          <p:cNvSpPr txBox="1"/>
          <p:nvPr/>
        </p:nvSpPr>
        <p:spPr>
          <a:xfrm>
            <a:off x="1691680" y="1052736"/>
            <a:ext cx="5832648" cy="523220"/>
          </a:xfrm>
          <a:prstGeom prst="rect">
            <a:avLst/>
          </a:prstGeom>
          <a:noFill/>
        </p:spPr>
        <p:txBody>
          <a:bodyPr wrap="square" rtlCol="0" anchor="ctr" anchorCtr="0">
            <a:spAutoFit/>
          </a:bodyPr>
          <a:lstStyle/>
          <a:p>
            <a:pPr algn="ctr"/>
            <a:r>
              <a:rPr lang="fr-FR" sz="2800" b="1" dirty="0" smtClean="0">
                <a:solidFill>
                  <a:srgbClr val="0033CC"/>
                </a:solidFill>
              </a:rPr>
              <a:t>AVIS DU CONSEIL SYNDICAL</a:t>
            </a:r>
            <a:endParaRPr lang="fr-FR" sz="2800" b="1" dirty="0">
              <a:solidFill>
                <a:srgbClr val="0033CC"/>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algn="just"/>
            <a:r>
              <a:rPr lang="fr-FR" sz="2400" dirty="0" smtClean="0"/>
              <a:t>Pour les copropriétés possédant un grand nombre  d’emplacements de stationnement privatifs, il est fortement conseillé de privilégier la mise en place d’une infrastructure collective afin d’éviter un déploiement anarchique du réseau d’alimentation.</a:t>
            </a:r>
          </a:p>
          <a:p>
            <a:pPr algn="just">
              <a:spcBef>
                <a:spcPts val="2400"/>
              </a:spcBef>
            </a:pPr>
            <a:r>
              <a:rPr lang="fr-FR" sz="2400" dirty="0" smtClean="0"/>
              <a:t>C’est pour cette raison qu’une analyse est en cours afin de proposer des solutions cohérentes et adaptées aux besoins.</a:t>
            </a:r>
          </a:p>
          <a:p>
            <a:pPr algn="just"/>
            <a:endParaRPr lang="fr-FR" sz="2400" dirty="0"/>
          </a:p>
        </p:txBody>
      </p:sp>
      <p:sp>
        <p:nvSpPr>
          <p:cNvPr id="5" name="Espace réservé de la date 4"/>
          <p:cNvSpPr>
            <a:spLocks noGrp="1"/>
          </p:cNvSpPr>
          <p:nvPr>
            <p:ph type="dt" sz="half" idx="10"/>
          </p:nvPr>
        </p:nvSpPr>
        <p:spPr/>
        <p:txBody>
          <a:bodyPr/>
          <a:lstStyle/>
          <a:p>
            <a:r>
              <a:rPr lang="fr-FR" smtClean="0"/>
              <a:t>1er juin 2022</a:t>
            </a:r>
            <a:endParaRPr lang="fr-FR" dirty="0"/>
          </a:p>
        </p:txBody>
      </p:sp>
      <p:sp>
        <p:nvSpPr>
          <p:cNvPr id="6" name="Espace réservé du numéro de diapositive 5"/>
          <p:cNvSpPr>
            <a:spLocks noGrp="1"/>
          </p:cNvSpPr>
          <p:nvPr>
            <p:ph type="sldNum" sz="quarter" idx="11"/>
          </p:nvPr>
        </p:nvSpPr>
        <p:spPr/>
        <p:txBody>
          <a:bodyPr/>
          <a:lstStyle/>
          <a:p>
            <a:fld id="{54227CE7-38A4-4B7E-8E74-E79117CF4865}" type="slidenum">
              <a:rPr lang="fr-FR" smtClean="0"/>
              <a:pPr/>
              <a:t>3</a:t>
            </a:fld>
            <a:endParaRPr lang="fr-FR" dirty="0"/>
          </a:p>
        </p:txBody>
      </p:sp>
      <p:sp>
        <p:nvSpPr>
          <p:cNvPr id="4" name="Espace réservé du pied de page 3"/>
          <p:cNvSpPr>
            <a:spLocks noGrp="1"/>
          </p:cNvSpPr>
          <p:nvPr>
            <p:ph type="ftr" sz="quarter" idx="12"/>
          </p:nvPr>
        </p:nvSpPr>
        <p:spPr/>
        <p:txBody>
          <a:bodyPr/>
          <a:lstStyle/>
          <a:p>
            <a:r>
              <a:rPr lang="fr-FR" smtClean="0"/>
              <a:t>Assemblée générale Marivaux Grand Parc</a:t>
            </a: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67544" y="980728"/>
            <a:ext cx="8229600" cy="1108720"/>
          </a:xfrm>
        </p:spPr>
        <p:txBody>
          <a:bodyPr/>
          <a:lstStyle/>
          <a:p>
            <a:r>
              <a:rPr lang="fr-FR" dirty="0" smtClean="0"/>
              <a:t>Véhicules possédant un ou plusieurs moteurs électriques</a:t>
            </a:r>
          </a:p>
          <a:p>
            <a:endParaRPr lang="fr-FR" dirty="0"/>
          </a:p>
        </p:txBody>
      </p:sp>
      <p:sp>
        <p:nvSpPr>
          <p:cNvPr id="3" name="Espace réservé de la date 2"/>
          <p:cNvSpPr>
            <a:spLocks noGrp="1"/>
          </p:cNvSpPr>
          <p:nvPr>
            <p:ph type="dt" sz="half" idx="10"/>
          </p:nvPr>
        </p:nvSpPr>
        <p:spPr/>
        <p:txBody>
          <a:bodyPr/>
          <a:lstStyle/>
          <a:p>
            <a:r>
              <a:rPr lang="fr-FR" smtClean="0"/>
              <a:t>1er juin 2022</a:t>
            </a:r>
            <a:endParaRPr lang="fr-FR" dirty="0"/>
          </a:p>
        </p:txBody>
      </p:sp>
      <p:sp>
        <p:nvSpPr>
          <p:cNvPr id="4" name="Espace réservé du numéro de diapositive 3"/>
          <p:cNvSpPr>
            <a:spLocks noGrp="1"/>
          </p:cNvSpPr>
          <p:nvPr>
            <p:ph type="sldNum" sz="quarter" idx="11"/>
          </p:nvPr>
        </p:nvSpPr>
        <p:spPr/>
        <p:txBody>
          <a:bodyPr/>
          <a:lstStyle/>
          <a:p>
            <a:fld id="{54227CE7-38A4-4B7E-8E74-E79117CF4865}" type="slidenum">
              <a:rPr lang="fr-FR" smtClean="0"/>
              <a:pPr/>
              <a:t>4</a:t>
            </a:fld>
            <a:endParaRPr lang="fr-FR" dirty="0"/>
          </a:p>
        </p:txBody>
      </p:sp>
      <p:sp>
        <p:nvSpPr>
          <p:cNvPr id="5" name="Espace réservé du pied de page 4"/>
          <p:cNvSpPr>
            <a:spLocks noGrp="1"/>
          </p:cNvSpPr>
          <p:nvPr>
            <p:ph type="ftr" sz="quarter" idx="12"/>
          </p:nvPr>
        </p:nvSpPr>
        <p:spPr/>
        <p:txBody>
          <a:bodyPr/>
          <a:lstStyle/>
          <a:p>
            <a:r>
              <a:rPr lang="fr-FR" smtClean="0"/>
              <a:t>Assemblée générale Marivaux Grand Parc</a:t>
            </a:r>
            <a:endParaRPr lang="fr-FR" dirty="0"/>
          </a:p>
        </p:txBody>
      </p:sp>
      <p:graphicFrame>
        <p:nvGraphicFramePr>
          <p:cNvPr id="15" name="Tableau 14"/>
          <p:cNvGraphicFramePr>
            <a:graphicFrameLocks noGrp="1"/>
          </p:cNvGraphicFramePr>
          <p:nvPr/>
        </p:nvGraphicFramePr>
        <p:xfrm>
          <a:off x="251520" y="2132856"/>
          <a:ext cx="8712969" cy="4168864"/>
        </p:xfrm>
        <a:graphic>
          <a:graphicData uri="http://schemas.openxmlformats.org/drawingml/2006/table">
            <a:tbl>
              <a:tblPr>
                <a:tableStyleId>{073A0DAA-6AF3-43AB-8588-CEC1D06C72B9}</a:tableStyleId>
              </a:tblPr>
              <a:tblGrid>
                <a:gridCol w="2160240"/>
                <a:gridCol w="5400600"/>
                <a:gridCol w="1152129"/>
              </a:tblGrid>
              <a:tr h="360040">
                <a:tc>
                  <a:txBody>
                    <a:bodyPr/>
                    <a:lstStyle/>
                    <a:p>
                      <a:r>
                        <a:rPr lang="fr-FR" b="1" dirty="0" smtClean="0"/>
                        <a:t>Types de véhicules</a:t>
                      </a:r>
                      <a:endParaRPr lang="fr-FR" b="1"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fr-FR" sz="1800" b="1" kern="1200" dirty="0" smtClean="0">
                          <a:solidFill>
                            <a:schemeClr val="dk1"/>
                          </a:solidFill>
                          <a:latin typeface="+mn-lt"/>
                          <a:ea typeface="+mn-ea"/>
                          <a:cs typeface="+mn-cs"/>
                        </a:rPr>
                        <a:t>Principe</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r>
                        <a:rPr lang="fr-FR" sz="1600" b="1" dirty="0" smtClean="0"/>
                        <a:t>Concernés</a:t>
                      </a:r>
                      <a:r>
                        <a:rPr lang="fr-FR" b="1" dirty="0" smtClean="0"/>
                        <a:t> </a:t>
                      </a:r>
                      <a:endParaRPr lang="fr-FR" b="1"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r>
              <a:tr h="79208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dirty="0" smtClean="0"/>
                        <a:t>Voitures hybrides</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600" dirty="0" smtClean="0"/>
                        <a:t>La batterie de faible capacité est rechargée par le moteur thermique et pendant les phases de décélération et</a:t>
                      </a:r>
                      <a:r>
                        <a:rPr lang="fr-FR" sz="1600" baseline="0" dirty="0" smtClean="0"/>
                        <a:t> de freinage en récupérant les énergies perdues. Autonomie en tout électrique de quelques km.</a:t>
                      </a:r>
                      <a:endParaRPr lang="fr-FR" sz="1600" dirty="0" smtClean="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r>
                        <a:rPr lang="fr-FR" dirty="0" smtClean="0"/>
                        <a:t>non</a:t>
                      </a:r>
                      <a:endParaRPr lang="fr-FR"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r>
              <a:tr h="792088">
                <a:tc>
                  <a:txBody>
                    <a:bodyPr/>
                    <a:lstStyle/>
                    <a:p>
                      <a:pPr algn="ctr"/>
                      <a:r>
                        <a:rPr lang="fr-FR" dirty="0" smtClean="0"/>
                        <a:t>Voitures hybrides rechargeables</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sz="1600" dirty="0" smtClean="0"/>
                        <a:t>Même fonctionnement que les hybrides mais la capacité des batteries est plus importante</a:t>
                      </a:r>
                      <a:r>
                        <a:rPr lang="fr-FR" sz="1600" baseline="0" dirty="0" smtClean="0"/>
                        <a:t> ce qui délivre une autonomie en tout électrique de quelques dizaines de km et la recharge est nécessaire pour profiter pleinement des performances.</a:t>
                      </a:r>
                      <a:endParaRPr lang="fr-FR" sz="1600" dirty="0" smtClean="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r>
                        <a:rPr lang="fr-FR" b="1" dirty="0" smtClean="0"/>
                        <a:t>oui</a:t>
                      </a:r>
                      <a:endParaRPr lang="fr-FR" b="1"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r>
              <a:tr h="60270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dirty="0" smtClean="0"/>
                        <a:t>Voitures électriques</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just"/>
                      <a:r>
                        <a:rPr lang="fr-FR" sz="1600" dirty="0" smtClean="0"/>
                        <a:t>Batteries</a:t>
                      </a:r>
                      <a:r>
                        <a:rPr lang="fr-FR" sz="1600" baseline="0" dirty="0" smtClean="0"/>
                        <a:t> de forte capacité délivrant une autonomie de plusieurs centaines de km.</a:t>
                      </a:r>
                      <a:endParaRPr lang="fr-FR" sz="1600"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r>
                        <a:rPr lang="fr-FR" b="1" dirty="0" smtClean="0"/>
                        <a:t>oui</a:t>
                      </a:r>
                      <a:endParaRPr lang="fr-FR" b="1"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r>
              <a:tr h="79208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dirty="0" smtClean="0"/>
                        <a:t>Voitures à hydrogène</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just"/>
                      <a:r>
                        <a:rPr lang="fr-FR" sz="1600" dirty="0" smtClean="0"/>
                        <a:t>C’est une pile à</a:t>
                      </a:r>
                      <a:r>
                        <a:rPr lang="fr-FR" sz="1600" baseline="0" dirty="0" smtClean="0"/>
                        <a:t> combustible qui avec l’hydrogène contenue dans le réservoir sous pression du véhicule et l’oxygène contenue dans l’air fabrique de l’électricité qui alimente le ou les moteurs électriques.</a:t>
                      </a:r>
                      <a:endParaRPr lang="fr-FR" sz="1600"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r>
                        <a:rPr lang="fr-FR" dirty="0" smtClean="0"/>
                        <a:t>non</a:t>
                      </a:r>
                      <a:endParaRPr lang="fr-FR" dirty="0"/>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smtClean="0"/>
              <a:t>Travaux réalisés par le conseil syndical sur ce dossier :</a:t>
            </a:r>
          </a:p>
          <a:p>
            <a:pPr marL="631825" lvl="2" indent="-361950">
              <a:spcBef>
                <a:spcPts val="2400"/>
              </a:spcBef>
            </a:pPr>
            <a:r>
              <a:rPr lang="fr-FR" dirty="0" smtClean="0"/>
              <a:t>17 février 2022 : Visioconférence (ENEDIS, NEXITY et CS)</a:t>
            </a:r>
          </a:p>
          <a:p>
            <a:pPr marL="631825" lvl="2" indent="-361950">
              <a:spcBef>
                <a:spcPts val="2400"/>
              </a:spcBef>
            </a:pPr>
            <a:r>
              <a:rPr lang="fr-FR" dirty="0" smtClean="0"/>
              <a:t>17 février 2022 : Visioconférence (ZEPLUG, NEXITY et CS)</a:t>
            </a:r>
          </a:p>
          <a:p>
            <a:pPr marL="631825" lvl="2" indent="-361950">
              <a:spcBef>
                <a:spcPts val="2400"/>
              </a:spcBef>
            </a:pPr>
            <a:r>
              <a:rPr lang="fr-FR" dirty="0" smtClean="0"/>
              <a:t>11 avril 2022 : Réunion à la résidence (WAAT, NEXITY et CS)</a:t>
            </a:r>
            <a:endParaRPr lang="fr-FR" dirty="0"/>
          </a:p>
        </p:txBody>
      </p:sp>
      <p:sp>
        <p:nvSpPr>
          <p:cNvPr id="3" name="Espace réservé de la date 2"/>
          <p:cNvSpPr>
            <a:spLocks noGrp="1"/>
          </p:cNvSpPr>
          <p:nvPr>
            <p:ph type="dt" sz="half" idx="10"/>
          </p:nvPr>
        </p:nvSpPr>
        <p:spPr/>
        <p:txBody>
          <a:bodyPr/>
          <a:lstStyle/>
          <a:p>
            <a:r>
              <a:rPr lang="fr-FR" smtClean="0"/>
              <a:t>1er juin 2022</a:t>
            </a:r>
            <a:endParaRPr lang="fr-FR" dirty="0"/>
          </a:p>
        </p:txBody>
      </p:sp>
      <p:sp>
        <p:nvSpPr>
          <p:cNvPr id="4" name="Espace réservé du numéro de diapositive 3"/>
          <p:cNvSpPr>
            <a:spLocks noGrp="1"/>
          </p:cNvSpPr>
          <p:nvPr>
            <p:ph type="sldNum" sz="quarter" idx="11"/>
          </p:nvPr>
        </p:nvSpPr>
        <p:spPr/>
        <p:txBody>
          <a:bodyPr/>
          <a:lstStyle/>
          <a:p>
            <a:fld id="{54227CE7-38A4-4B7E-8E74-E79117CF4865}" type="slidenum">
              <a:rPr lang="fr-FR" smtClean="0"/>
              <a:pPr/>
              <a:t>5</a:t>
            </a:fld>
            <a:endParaRPr lang="fr-FR" dirty="0"/>
          </a:p>
        </p:txBody>
      </p:sp>
      <p:sp>
        <p:nvSpPr>
          <p:cNvPr id="5" name="Espace réservé du pied de page 4"/>
          <p:cNvSpPr>
            <a:spLocks noGrp="1"/>
          </p:cNvSpPr>
          <p:nvPr>
            <p:ph type="ftr" sz="quarter" idx="12"/>
          </p:nvPr>
        </p:nvSpPr>
        <p:spPr/>
        <p:txBody>
          <a:bodyPr/>
          <a:lstStyle/>
          <a:p>
            <a:r>
              <a:rPr lang="fr-FR" smtClean="0"/>
              <a:t>Assemblée générale Marivaux Grand Parc</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marL="360363" lvl="2" indent="-360363" algn="just">
              <a:spcBef>
                <a:spcPts val="2400"/>
              </a:spcBef>
            </a:pPr>
            <a:r>
              <a:rPr lang="fr-FR" dirty="0" smtClean="0"/>
              <a:t>ENEDIS propose une solution technique robuste pour le moyen terme en proposant une alimentation en puissance supplémentaire de 404 kW permettant à un grand nombre de résidents d’utiliser ce service.</a:t>
            </a:r>
          </a:p>
          <a:p>
            <a:pPr marL="360363" lvl="2" indent="-360363" algn="just">
              <a:spcBef>
                <a:spcPts val="2400"/>
              </a:spcBef>
            </a:pPr>
            <a:r>
              <a:rPr lang="fr-FR" dirty="0" smtClean="0"/>
              <a:t>Aujourd’hui, la résidence est alimentée par un transformateur dont la puissance max est de 630 kW, puissance dimensionnée pour les  besoins actuels.</a:t>
            </a:r>
          </a:p>
        </p:txBody>
      </p:sp>
      <p:sp>
        <p:nvSpPr>
          <p:cNvPr id="3" name="Espace réservé de la date 2"/>
          <p:cNvSpPr>
            <a:spLocks noGrp="1"/>
          </p:cNvSpPr>
          <p:nvPr>
            <p:ph type="dt" sz="half" idx="10"/>
          </p:nvPr>
        </p:nvSpPr>
        <p:spPr/>
        <p:txBody>
          <a:bodyPr/>
          <a:lstStyle/>
          <a:p>
            <a:r>
              <a:rPr lang="fr-FR" smtClean="0"/>
              <a:t>1er juin 2022</a:t>
            </a:r>
            <a:endParaRPr lang="fr-FR" dirty="0"/>
          </a:p>
        </p:txBody>
      </p:sp>
      <p:sp>
        <p:nvSpPr>
          <p:cNvPr id="4" name="Espace réservé du numéro de diapositive 3"/>
          <p:cNvSpPr>
            <a:spLocks noGrp="1"/>
          </p:cNvSpPr>
          <p:nvPr>
            <p:ph type="sldNum" sz="quarter" idx="11"/>
          </p:nvPr>
        </p:nvSpPr>
        <p:spPr/>
        <p:txBody>
          <a:bodyPr/>
          <a:lstStyle/>
          <a:p>
            <a:fld id="{54227CE7-38A4-4B7E-8E74-E79117CF4865}" type="slidenum">
              <a:rPr lang="fr-FR" smtClean="0"/>
              <a:pPr/>
              <a:t>6</a:t>
            </a:fld>
            <a:endParaRPr lang="fr-FR" dirty="0"/>
          </a:p>
        </p:txBody>
      </p:sp>
      <p:sp>
        <p:nvSpPr>
          <p:cNvPr id="5" name="Espace réservé du pied de page 4"/>
          <p:cNvSpPr>
            <a:spLocks noGrp="1"/>
          </p:cNvSpPr>
          <p:nvPr>
            <p:ph type="ftr" sz="quarter" idx="12"/>
          </p:nvPr>
        </p:nvSpPr>
        <p:spPr/>
        <p:txBody>
          <a:bodyPr/>
          <a:lstStyle/>
          <a:p>
            <a:r>
              <a:rPr lang="fr-FR" smtClean="0"/>
              <a:t>Assemblée générale Marivaux Grand Parc</a:t>
            </a:r>
            <a:endParaRPr lang="fr-FR" dirty="0"/>
          </a:p>
        </p:txBody>
      </p:sp>
      <p:sp>
        <p:nvSpPr>
          <p:cNvPr id="6" name="ZoneTexte 5"/>
          <p:cNvSpPr txBox="1"/>
          <p:nvPr/>
        </p:nvSpPr>
        <p:spPr>
          <a:xfrm>
            <a:off x="1691680" y="1052736"/>
            <a:ext cx="5832648" cy="523220"/>
          </a:xfrm>
          <a:prstGeom prst="rect">
            <a:avLst/>
          </a:prstGeom>
          <a:noFill/>
        </p:spPr>
        <p:txBody>
          <a:bodyPr wrap="square" rtlCol="0" anchor="ctr" anchorCtr="0">
            <a:spAutoFit/>
          </a:bodyPr>
          <a:lstStyle/>
          <a:p>
            <a:pPr algn="ctr"/>
            <a:r>
              <a:rPr lang="fr-FR" sz="2800" b="1" dirty="0" smtClean="0">
                <a:solidFill>
                  <a:srgbClr val="0033CC"/>
                </a:solidFill>
              </a:rPr>
              <a:t>PROPOSITION ENEDIS</a:t>
            </a:r>
            <a:endParaRPr lang="fr-FR" sz="2800" b="1" dirty="0">
              <a:solidFill>
                <a:srgbClr val="0033CC"/>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marL="360363" lvl="2" indent="-360363" algn="just"/>
            <a:r>
              <a:rPr lang="fr-FR" dirty="0" smtClean="0"/>
              <a:t>Afin de pouvoir disposer  de cette puissance complémentaire, ENEDIS propose  des travaux  de modification de l’architecture de l’installation.</a:t>
            </a:r>
          </a:p>
          <a:p>
            <a:pPr marL="360363" lvl="2" indent="-360363" algn="just">
              <a:spcBef>
                <a:spcPts val="1800"/>
              </a:spcBef>
            </a:pPr>
            <a:r>
              <a:rPr lang="fr-FR" dirty="0" smtClean="0"/>
              <a:t>Augmentation de la puissance du transformateur passant de 630 kW à 1000 kW.</a:t>
            </a:r>
          </a:p>
          <a:p>
            <a:pPr marL="360363" lvl="2" indent="-360363" algn="just">
              <a:spcBef>
                <a:spcPts val="1800"/>
              </a:spcBef>
            </a:pPr>
            <a:r>
              <a:rPr lang="fr-FR" dirty="0" smtClean="0"/>
              <a:t>La section des câbles reliant le transformateur  à la résidence  ne permet pas de passer cette puissance, ENEDIS propose donc  de poser des câbles d’alimentation supplémentaires (réalisation de tranchées).</a:t>
            </a:r>
          </a:p>
          <a:p>
            <a:endParaRPr lang="fr-FR" dirty="0" smtClean="0"/>
          </a:p>
        </p:txBody>
      </p:sp>
      <p:sp>
        <p:nvSpPr>
          <p:cNvPr id="3" name="Espace réservé de la date 2"/>
          <p:cNvSpPr>
            <a:spLocks noGrp="1"/>
          </p:cNvSpPr>
          <p:nvPr>
            <p:ph type="dt" sz="half" idx="10"/>
          </p:nvPr>
        </p:nvSpPr>
        <p:spPr/>
        <p:txBody>
          <a:bodyPr/>
          <a:lstStyle/>
          <a:p>
            <a:r>
              <a:rPr lang="fr-FR" smtClean="0"/>
              <a:t>1er juin 2022</a:t>
            </a:r>
            <a:endParaRPr lang="fr-FR" dirty="0"/>
          </a:p>
        </p:txBody>
      </p:sp>
      <p:sp>
        <p:nvSpPr>
          <p:cNvPr id="4" name="Espace réservé du numéro de diapositive 3"/>
          <p:cNvSpPr>
            <a:spLocks noGrp="1"/>
          </p:cNvSpPr>
          <p:nvPr>
            <p:ph type="sldNum" sz="quarter" idx="11"/>
          </p:nvPr>
        </p:nvSpPr>
        <p:spPr/>
        <p:txBody>
          <a:bodyPr/>
          <a:lstStyle/>
          <a:p>
            <a:fld id="{54227CE7-38A4-4B7E-8E74-E79117CF4865}" type="slidenum">
              <a:rPr lang="fr-FR" smtClean="0"/>
              <a:pPr/>
              <a:t>7</a:t>
            </a:fld>
            <a:endParaRPr lang="fr-FR" dirty="0"/>
          </a:p>
        </p:txBody>
      </p:sp>
      <p:sp>
        <p:nvSpPr>
          <p:cNvPr id="5" name="Espace réservé du pied de page 4"/>
          <p:cNvSpPr>
            <a:spLocks noGrp="1"/>
          </p:cNvSpPr>
          <p:nvPr>
            <p:ph type="ftr" sz="quarter" idx="12"/>
          </p:nvPr>
        </p:nvSpPr>
        <p:spPr/>
        <p:txBody>
          <a:bodyPr/>
          <a:lstStyle/>
          <a:p>
            <a:r>
              <a:rPr lang="fr-FR" smtClean="0"/>
              <a:t>Assemblée générale Marivaux Grand Parc</a:t>
            </a:r>
            <a:endParaRPr lang="fr-FR" dirty="0"/>
          </a:p>
        </p:txBody>
      </p:sp>
      <p:sp>
        <p:nvSpPr>
          <p:cNvPr id="6" name="ZoneTexte 5"/>
          <p:cNvSpPr txBox="1"/>
          <p:nvPr/>
        </p:nvSpPr>
        <p:spPr>
          <a:xfrm>
            <a:off x="1691680" y="1052736"/>
            <a:ext cx="5832648" cy="523220"/>
          </a:xfrm>
          <a:prstGeom prst="rect">
            <a:avLst/>
          </a:prstGeom>
          <a:noFill/>
        </p:spPr>
        <p:txBody>
          <a:bodyPr wrap="square" rtlCol="0" anchor="ctr" anchorCtr="0">
            <a:spAutoFit/>
          </a:bodyPr>
          <a:lstStyle/>
          <a:p>
            <a:pPr algn="ctr"/>
            <a:r>
              <a:rPr lang="fr-FR" sz="2800" b="1" dirty="0" smtClean="0">
                <a:solidFill>
                  <a:srgbClr val="0033CC"/>
                </a:solidFill>
              </a:rPr>
              <a:t>PROPOSITION ENEDIS</a:t>
            </a:r>
            <a:endParaRPr lang="fr-FR" sz="2800" b="1" dirty="0">
              <a:solidFill>
                <a:srgbClr val="0033CC"/>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lnSpcReduction="10000"/>
          </a:bodyPr>
          <a:lstStyle/>
          <a:p>
            <a:pPr marL="360363" lvl="2" indent="-360363" algn="just"/>
            <a:r>
              <a:rPr lang="fr-FR" dirty="0" smtClean="0"/>
              <a:t>Une fois la puissance en place dans les sous-sols de la résidence, ENEDIS crée  des chemins de câbles et les points de coupure pompier.</a:t>
            </a:r>
          </a:p>
          <a:p>
            <a:pPr marL="360363" lvl="2" indent="-360363" algn="just"/>
            <a:r>
              <a:rPr lang="fr-FR" dirty="0" smtClean="0"/>
              <a:t>Chaque résident intéressé pourra alors demander la mise en place d’un compteur LINKY sur son emplacement afin de permettre l’installation d’une borne de recharge auprès de la société de son choix. Si l’installation du compteur  est réalisée pendant les travaux, le coût est de 200 € HT à charge du demandeur.</a:t>
            </a:r>
          </a:p>
          <a:p>
            <a:pPr marL="360363" lvl="2" indent="-360363" algn="just"/>
            <a:r>
              <a:rPr lang="fr-FR" dirty="0" smtClean="0"/>
              <a:t>L’ensemble des travaux de modification de l’architecture d’alimentation a un coût de 40 k€ HT à la charge de la copropriété. Cette somme ne comprend pas les éventuels travaux de génie civil.</a:t>
            </a:r>
          </a:p>
          <a:p>
            <a:endParaRPr lang="fr-FR" dirty="0" smtClean="0"/>
          </a:p>
        </p:txBody>
      </p:sp>
      <p:sp>
        <p:nvSpPr>
          <p:cNvPr id="3" name="Espace réservé de la date 2"/>
          <p:cNvSpPr>
            <a:spLocks noGrp="1"/>
          </p:cNvSpPr>
          <p:nvPr>
            <p:ph type="dt" sz="half" idx="10"/>
          </p:nvPr>
        </p:nvSpPr>
        <p:spPr/>
        <p:txBody>
          <a:bodyPr/>
          <a:lstStyle/>
          <a:p>
            <a:r>
              <a:rPr lang="fr-FR" smtClean="0"/>
              <a:t>1er juin 2022</a:t>
            </a:r>
            <a:endParaRPr lang="fr-FR" dirty="0"/>
          </a:p>
        </p:txBody>
      </p:sp>
      <p:sp>
        <p:nvSpPr>
          <p:cNvPr id="4" name="Espace réservé du numéro de diapositive 3"/>
          <p:cNvSpPr>
            <a:spLocks noGrp="1"/>
          </p:cNvSpPr>
          <p:nvPr>
            <p:ph type="sldNum" sz="quarter" idx="11"/>
          </p:nvPr>
        </p:nvSpPr>
        <p:spPr/>
        <p:txBody>
          <a:bodyPr/>
          <a:lstStyle/>
          <a:p>
            <a:fld id="{54227CE7-38A4-4B7E-8E74-E79117CF4865}" type="slidenum">
              <a:rPr lang="fr-FR" smtClean="0"/>
              <a:pPr/>
              <a:t>8</a:t>
            </a:fld>
            <a:endParaRPr lang="fr-FR" dirty="0"/>
          </a:p>
        </p:txBody>
      </p:sp>
      <p:sp>
        <p:nvSpPr>
          <p:cNvPr id="5" name="Espace réservé du pied de page 4"/>
          <p:cNvSpPr>
            <a:spLocks noGrp="1"/>
          </p:cNvSpPr>
          <p:nvPr>
            <p:ph type="ftr" sz="quarter" idx="12"/>
          </p:nvPr>
        </p:nvSpPr>
        <p:spPr/>
        <p:txBody>
          <a:bodyPr/>
          <a:lstStyle/>
          <a:p>
            <a:r>
              <a:rPr lang="fr-FR" smtClean="0"/>
              <a:t>Assemblée générale Marivaux Grand Parc</a:t>
            </a:r>
            <a:endParaRPr lang="fr-FR" dirty="0"/>
          </a:p>
        </p:txBody>
      </p:sp>
      <p:sp>
        <p:nvSpPr>
          <p:cNvPr id="6" name="ZoneTexte 5"/>
          <p:cNvSpPr txBox="1"/>
          <p:nvPr/>
        </p:nvSpPr>
        <p:spPr>
          <a:xfrm>
            <a:off x="1691680" y="1052736"/>
            <a:ext cx="5832648" cy="523220"/>
          </a:xfrm>
          <a:prstGeom prst="rect">
            <a:avLst/>
          </a:prstGeom>
          <a:noFill/>
        </p:spPr>
        <p:txBody>
          <a:bodyPr wrap="square" rtlCol="0" anchor="ctr" anchorCtr="0">
            <a:spAutoFit/>
          </a:bodyPr>
          <a:lstStyle/>
          <a:p>
            <a:pPr algn="ctr"/>
            <a:r>
              <a:rPr lang="fr-FR" sz="2800" b="1" dirty="0" smtClean="0">
                <a:solidFill>
                  <a:srgbClr val="0033CC"/>
                </a:solidFill>
              </a:rPr>
              <a:t>PROPOSITION ENEDIS</a:t>
            </a:r>
            <a:endParaRPr lang="fr-FR" sz="2800" b="1" dirty="0">
              <a:solidFill>
                <a:srgbClr val="0033CC"/>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marL="360363" lvl="2" indent="-360363" algn="just"/>
            <a:r>
              <a:rPr lang="fr-FR" dirty="0" smtClean="0"/>
              <a:t>La société  ZEPLUG propose une solution viable uniquement pour le court terme pour les raisons suivantes :</a:t>
            </a:r>
          </a:p>
          <a:p>
            <a:pPr marL="360363" lvl="2" indent="-360363" algn="just"/>
            <a:r>
              <a:rPr lang="fr-FR" dirty="0" smtClean="0"/>
              <a:t>Aucune augmentation de puissance n’est prévue, ZEPLUG se branche dans les sous-sols de la résidence sur la ligne de distribution existante en amont des compteurs existants et installe à ses frais une infrastructure indépendante dédiée à la recharge d’une puissance globale de 36 kW. L’installation de la borne de recharge est facturée 500 € TTC (aides déduites).</a:t>
            </a:r>
          </a:p>
          <a:p>
            <a:pPr marL="360363" lvl="2" indent="-360363" algn="just"/>
            <a:r>
              <a:rPr lang="fr-FR" dirty="0" smtClean="0"/>
              <a:t>Cette solution ne permettra qu’un faible nombre d’équipements de recharge.</a:t>
            </a:r>
          </a:p>
        </p:txBody>
      </p:sp>
      <p:sp>
        <p:nvSpPr>
          <p:cNvPr id="3" name="Espace réservé de la date 2"/>
          <p:cNvSpPr>
            <a:spLocks noGrp="1"/>
          </p:cNvSpPr>
          <p:nvPr>
            <p:ph type="dt" sz="half" idx="10"/>
          </p:nvPr>
        </p:nvSpPr>
        <p:spPr/>
        <p:txBody>
          <a:bodyPr/>
          <a:lstStyle/>
          <a:p>
            <a:r>
              <a:rPr lang="fr-FR" smtClean="0"/>
              <a:t>1er juin 2022</a:t>
            </a:r>
            <a:endParaRPr lang="fr-FR" dirty="0"/>
          </a:p>
        </p:txBody>
      </p:sp>
      <p:sp>
        <p:nvSpPr>
          <p:cNvPr id="4" name="Espace réservé du numéro de diapositive 3"/>
          <p:cNvSpPr>
            <a:spLocks noGrp="1"/>
          </p:cNvSpPr>
          <p:nvPr>
            <p:ph type="sldNum" sz="quarter" idx="11"/>
          </p:nvPr>
        </p:nvSpPr>
        <p:spPr/>
        <p:txBody>
          <a:bodyPr/>
          <a:lstStyle/>
          <a:p>
            <a:fld id="{54227CE7-38A4-4B7E-8E74-E79117CF4865}" type="slidenum">
              <a:rPr lang="fr-FR" smtClean="0"/>
              <a:pPr/>
              <a:t>9</a:t>
            </a:fld>
            <a:endParaRPr lang="fr-FR" dirty="0"/>
          </a:p>
        </p:txBody>
      </p:sp>
      <p:sp>
        <p:nvSpPr>
          <p:cNvPr id="5" name="Espace réservé du pied de page 4"/>
          <p:cNvSpPr>
            <a:spLocks noGrp="1"/>
          </p:cNvSpPr>
          <p:nvPr>
            <p:ph type="ftr" sz="quarter" idx="12"/>
          </p:nvPr>
        </p:nvSpPr>
        <p:spPr/>
        <p:txBody>
          <a:bodyPr/>
          <a:lstStyle/>
          <a:p>
            <a:r>
              <a:rPr lang="fr-FR" smtClean="0"/>
              <a:t>Assemblée générale Marivaux Grand Parc</a:t>
            </a:r>
            <a:endParaRPr lang="fr-FR" dirty="0"/>
          </a:p>
        </p:txBody>
      </p:sp>
      <p:sp>
        <p:nvSpPr>
          <p:cNvPr id="6" name="ZoneTexte 5"/>
          <p:cNvSpPr txBox="1"/>
          <p:nvPr/>
        </p:nvSpPr>
        <p:spPr>
          <a:xfrm>
            <a:off x="1691680" y="1052736"/>
            <a:ext cx="5832648" cy="523220"/>
          </a:xfrm>
          <a:prstGeom prst="rect">
            <a:avLst/>
          </a:prstGeom>
          <a:noFill/>
        </p:spPr>
        <p:txBody>
          <a:bodyPr wrap="square" rtlCol="0" anchor="ctr" anchorCtr="0">
            <a:spAutoFit/>
          </a:bodyPr>
          <a:lstStyle/>
          <a:p>
            <a:pPr algn="ctr"/>
            <a:r>
              <a:rPr lang="fr-FR" sz="2800" b="1" dirty="0" smtClean="0">
                <a:solidFill>
                  <a:srgbClr val="0033CC"/>
                </a:solidFill>
              </a:rPr>
              <a:t>PROPOSITION ZEPLUG</a:t>
            </a:r>
            <a:endParaRPr lang="fr-FR" sz="2800" b="1" dirty="0">
              <a:solidFill>
                <a:srgbClr val="0033CC"/>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2156</TotalTime>
  <Words>1614</Words>
  <Application>Microsoft Office PowerPoint</Application>
  <PresentationFormat>Affichage à l'écran (4:3)</PresentationFormat>
  <Paragraphs>142</Paragraphs>
  <Slides>20</Slides>
  <Notes>0</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20</vt:i4>
      </vt:variant>
    </vt:vector>
  </HeadingPairs>
  <TitlesOfParts>
    <vt:vector size="22" baseType="lpstr">
      <vt:lpstr>Thème Office</vt:lpstr>
      <vt:lpstr>Feuille de calcul</vt:lpstr>
      <vt:lpstr>ASSEMBLÉE GÉNÉRALE MARIVAUX GRAND PARC du 1er juin 2022</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Frédéric</dc:creator>
  <cp:lastModifiedBy>Frédéric</cp:lastModifiedBy>
  <cp:revision>163</cp:revision>
  <dcterms:created xsi:type="dcterms:W3CDTF">2022-04-02T12:34:28Z</dcterms:created>
  <dcterms:modified xsi:type="dcterms:W3CDTF">2022-04-21T11:37:24Z</dcterms:modified>
</cp:coreProperties>
</file>